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handoutMasterIdLst>
    <p:handoutMasterId r:id="rId20"/>
  </p:handoutMasterIdLst>
  <p:sldIdLst>
    <p:sldId id="279" r:id="rId2"/>
    <p:sldId id="295" r:id="rId3"/>
    <p:sldId id="293" r:id="rId4"/>
    <p:sldId id="294" r:id="rId5"/>
    <p:sldId id="292" r:id="rId6"/>
    <p:sldId id="267" r:id="rId7"/>
    <p:sldId id="274" r:id="rId8"/>
    <p:sldId id="282" r:id="rId9"/>
    <p:sldId id="288" r:id="rId10"/>
    <p:sldId id="280" r:id="rId11"/>
    <p:sldId id="286" r:id="rId12"/>
    <p:sldId id="284" r:id="rId13"/>
    <p:sldId id="283" r:id="rId14"/>
    <p:sldId id="285" r:id="rId15"/>
    <p:sldId id="276" r:id="rId16"/>
    <p:sldId id="297" r:id="rId17"/>
    <p:sldId id="296" r:id="rId18"/>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56" userDrawn="1">
          <p15:clr>
            <a:srgbClr val="A4A3A4"/>
          </p15:clr>
        </p15:guide>
        <p15:guide id="2" pos="742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EBF7"/>
    <a:srgbClr val="3399CC"/>
    <a:srgbClr val="66CCCC"/>
    <a:srgbClr val="AFA3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E8034E78-7F5D-4C2E-B375-FC64B27BC917}" styleName="スタイル (濃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濃色スタイル 1 - アクセント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濃色スタイル 1 - アクセント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59" autoAdjust="0"/>
    <p:restoredTop sz="94891" autoAdjust="0"/>
  </p:normalViewPr>
  <p:slideViewPr>
    <p:cSldViewPr snapToGrid="0" showGuides="1">
      <p:cViewPr varScale="1">
        <p:scale>
          <a:sx n="80" d="100"/>
          <a:sy n="80" d="100"/>
        </p:scale>
        <p:origin x="120" y="504"/>
      </p:cViewPr>
      <p:guideLst>
        <p:guide orient="horz" pos="4156"/>
        <p:guide pos="7423"/>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0CD9A19-44F1-42CD-A8F4-846C1094FD04}" type="datetimeFigureOut">
              <a:rPr kumimoji="1" lang="ja-JP" altLang="en-US" smtClean="0"/>
              <a:t>2020/1/13</a:t>
            </a:fld>
            <a:endParaRPr kumimoji="1" lang="ja-JP" altLang="en-US"/>
          </a:p>
        </p:txBody>
      </p:sp>
      <p:sp>
        <p:nvSpPr>
          <p:cNvPr id="4" name="フッター プレースホルダー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0AFF9300-9386-4C87-B8DA-578DFB803503}" type="slidenum">
              <a:rPr kumimoji="1" lang="ja-JP" altLang="en-US" smtClean="0"/>
              <a:t>‹#›</a:t>
            </a:fld>
            <a:endParaRPr kumimoji="1" lang="ja-JP" altLang="en-US"/>
          </a:p>
        </p:txBody>
      </p:sp>
    </p:spTree>
    <p:extLst>
      <p:ext uri="{BB962C8B-B14F-4D97-AF65-F5344CB8AC3E}">
        <p14:creationId xmlns:p14="http://schemas.microsoft.com/office/powerpoint/2010/main" val="224272313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FC44D35-DB6D-49D6-8EFC-464F97F84D72}" type="datetimeFigureOut">
              <a:rPr kumimoji="1" lang="ja-JP" altLang="en-US" smtClean="0"/>
              <a:t>2020/1/13</a:t>
            </a:fld>
            <a:endParaRPr kumimoji="1" lang="ja-JP" altLang="en-US"/>
          </a:p>
        </p:txBody>
      </p:sp>
      <p:sp>
        <p:nvSpPr>
          <p:cNvPr id="4" name="スライド イメージ プレースホルダー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7E89D596-EF4A-4EE5-B800-2E8B7EFF6F7B}" type="slidenum">
              <a:rPr kumimoji="1" lang="ja-JP" altLang="en-US" smtClean="0"/>
              <a:t>‹#›</a:t>
            </a:fld>
            <a:endParaRPr kumimoji="1" lang="ja-JP" altLang="en-US"/>
          </a:p>
        </p:txBody>
      </p:sp>
    </p:spTree>
    <p:extLst>
      <p:ext uri="{BB962C8B-B14F-4D97-AF65-F5344CB8AC3E}">
        <p14:creationId xmlns:p14="http://schemas.microsoft.com/office/powerpoint/2010/main" val="329432261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E89D596-EF4A-4EE5-B800-2E8B7EFF6F7B}" type="slidenum">
              <a:rPr kumimoji="1" lang="ja-JP" altLang="en-US" smtClean="0"/>
              <a:t>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1547825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E89D596-EF4A-4EE5-B800-2E8B7EFF6F7B}" type="slidenum">
              <a:rPr kumimoji="1" lang="ja-JP" altLang="en-US" smtClean="0"/>
              <a:t>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111377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E89D596-EF4A-4EE5-B800-2E8B7EFF6F7B}" type="slidenum">
              <a:rPr kumimoji="1" lang="ja-JP" altLang="en-US" smtClean="0"/>
              <a:t>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706374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8B97A42-EB35-4C3F-ADED-C91D10D7F202}" type="datetime1">
              <a:rPr kumimoji="1" lang="ja-JP" altLang="en-US" smtClean="0"/>
              <a:t>2020/1/13</a:t>
            </a:fld>
            <a:endParaRPr kumimoji="1" lang="ja-JP" altLang="en-US"/>
          </a:p>
        </p:txBody>
      </p:sp>
      <p:sp>
        <p:nvSpPr>
          <p:cNvPr id="5" name="フッター プレースホルダー 4"/>
          <p:cNvSpPr>
            <a:spLocks noGrp="1"/>
          </p:cNvSpPr>
          <p:nvPr>
            <p:ph type="ftr" sz="quarter" idx="11"/>
          </p:nvPr>
        </p:nvSpPr>
        <p:spPr/>
        <p:txBody>
          <a:bodyPr/>
          <a:lstStyle/>
          <a:p>
            <a:r>
              <a:rPr kumimoji="1" lang="es-ES" altLang="ja-JP"/>
              <a:t>© SUCRECUBE Technologies</a:t>
            </a:r>
            <a:endParaRPr kumimoji="1" lang="ja-JP" altLang="en-US"/>
          </a:p>
        </p:txBody>
      </p:sp>
      <p:sp>
        <p:nvSpPr>
          <p:cNvPr id="6" name="スライド番号プレースホルダー 5"/>
          <p:cNvSpPr>
            <a:spLocks noGrp="1"/>
          </p:cNvSpPr>
          <p:nvPr>
            <p:ph type="sldNum" sz="quarter" idx="12"/>
          </p:nvPr>
        </p:nvSpPr>
        <p:spPr/>
        <p:txBody>
          <a:bodyPr/>
          <a:lstStyle/>
          <a:p>
            <a:fld id="{8A9247E4-6DBF-40B0-A4D0-4E3333146198}" type="slidenum">
              <a:rPr kumimoji="1" lang="ja-JP" altLang="en-US" smtClean="0"/>
              <a:t>‹#›</a:t>
            </a:fld>
            <a:endParaRPr kumimoji="1" lang="ja-JP" altLang="en-US"/>
          </a:p>
        </p:txBody>
      </p:sp>
    </p:spTree>
    <p:extLst>
      <p:ext uri="{BB962C8B-B14F-4D97-AF65-F5344CB8AC3E}">
        <p14:creationId xmlns:p14="http://schemas.microsoft.com/office/powerpoint/2010/main" val="100334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41A340C-DABE-472E-9F19-8D7BBE69D42A}" type="datetime1">
              <a:rPr kumimoji="1" lang="ja-JP" altLang="en-US" smtClean="0"/>
              <a:t>2020/1/13</a:t>
            </a:fld>
            <a:endParaRPr kumimoji="1" lang="ja-JP" altLang="en-US"/>
          </a:p>
        </p:txBody>
      </p:sp>
      <p:sp>
        <p:nvSpPr>
          <p:cNvPr id="5" name="フッター プレースホルダー 4"/>
          <p:cNvSpPr>
            <a:spLocks noGrp="1"/>
          </p:cNvSpPr>
          <p:nvPr>
            <p:ph type="ftr" sz="quarter" idx="11"/>
          </p:nvPr>
        </p:nvSpPr>
        <p:spPr/>
        <p:txBody>
          <a:bodyPr/>
          <a:lstStyle/>
          <a:p>
            <a:r>
              <a:rPr kumimoji="1" lang="es-ES" altLang="ja-JP"/>
              <a:t>© SUCRECUBE Technologies</a:t>
            </a:r>
            <a:endParaRPr kumimoji="1" lang="ja-JP" altLang="en-US"/>
          </a:p>
        </p:txBody>
      </p:sp>
      <p:sp>
        <p:nvSpPr>
          <p:cNvPr id="6" name="スライド番号プレースホルダー 5"/>
          <p:cNvSpPr>
            <a:spLocks noGrp="1"/>
          </p:cNvSpPr>
          <p:nvPr>
            <p:ph type="sldNum" sz="quarter" idx="12"/>
          </p:nvPr>
        </p:nvSpPr>
        <p:spPr/>
        <p:txBody>
          <a:bodyPr/>
          <a:lstStyle/>
          <a:p>
            <a:fld id="{8A9247E4-6DBF-40B0-A4D0-4E3333146198}" type="slidenum">
              <a:rPr kumimoji="1" lang="ja-JP" altLang="en-US" smtClean="0"/>
              <a:t>‹#›</a:t>
            </a:fld>
            <a:endParaRPr kumimoji="1" lang="ja-JP" altLang="en-US"/>
          </a:p>
        </p:txBody>
      </p:sp>
    </p:spTree>
    <p:extLst>
      <p:ext uri="{BB962C8B-B14F-4D97-AF65-F5344CB8AC3E}">
        <p14:creationId xmlns:p14="http://schemas.microsoft.com/office/powerpoint/2010/main" val="1832199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1184221-EADD-4558-B728-A1565D4426BC}" type="datetime1">
              <a:rPr kumimoji="1" lang="ja-JP" altLang="en-US" smtClean="0"/>
              <a:t>2020/1/13</a:t>
            </a:fld>
            <a:endParaRPr kumimoji="1" lang="ja-JP" altLang="en-US"/>
          </a:p>
        </p:txBody>
      </p:sp>
      <p:sp>
        <p:nvSpPr>
          <p:cNvPr id="5" name="フッター プレースホルダー 4"/>
          <p:cNvSpPr>
            <a:spLocks noGrp="1"/>
          </p:cNvSpPr>
          <p:nvPr>
            <p:ph type="ftr" sz="quarter" idx="11"/>
          </p:nvPr>
        </p:nvSpPr>
        <p:spPr/>
        <p:txBody>
          <a:bodyPr/>
          <a:lstStyle/>
          <a:p>
            <a:r>
              <a:rPr kumimoji="1" lang="es-ES" altLang="ja-JP"/>
              <a:t>© SUCRECUBE Technologies</a:t>
            </a:r>
            <a:endParaRPr kumimoji="1" lang="ja-JP" altLang="en-US"/>
          </a:p>
        </p:txBody>
      </p:sp>
      <p:sp>
        <p:nvSpPr>
          <p:cNvPr id="6" name="スライド番号プレースホルダー 5"/>
          <p:cNvSpPr>
            <a:spLocks noGrp="1"/>
          </p:cNvSpPr>
          <p:nvPr>
            <p:ph type="sldNum" sz="quarter" idx="12"/>
          </p:nvPr>
        </p:nvSpPr>
        <p:spPr/>
        <p:txBody>
          <a:bodyPr/>
          <a:lstStyle/>
          <a:p>
            <a:fld id="{8A9247E4-6DBF-40B0-A4D0-4E3333146198}" type="slidenum">
              <a:rPr kumimoji="1" lang="ja-JP" altLang="en-US" smtClean="0"/>
              <a:t>‹#›</a:t>
            </a:fld>
            <a:endParaRPr kumimoji="1" lang="ja-JP" altLang="en-US"/>
          </a:p>
        </p:txBody>
      </p:sp>
    </p:spTree>
    <p:extLst>
      <p:ext uri="{BB962C8B-B14F-4D97-AF65-F5344CB8AC3E}">
        <p14:creationId xmlns:p14="http://schemas.microsoft.com/office/powerpoint/2010/main" val="3958499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D5B1638-FC2A-4552-B51B-4553FBED68BB}" type="datetime1">
              <a:rPr kumimoji="1" lang="ja-JP" altLang="en-US" smtClean="0"/>
              <a:t>2020/1/13</a:t>
            </a:fld>
            <a:endParaRPr kumimoji="1" lang="ja-JP" altLang="en-US"/>
          </a:p>
        </p:txBody>
      </p:sp>
      <p:sp>
        <p:nvSpPr>
          <p:cNvPr id="5" name="フッター プレースホルダー 4"/>
          <p:cNvSpPr>
            <a:spLocks noGrp="1"/>
          </p:cNvSpPr>
          <p:nvPr>
            <p:ph type="ftr" sz="quarter" idx="11"/>
          </p:nvPr>
        </p:nvSpPr>
        <p:spPr/>
        <p:txBody>
          <a:bodyPr/>
          <a:lstStyle/>
          <a:p>
            <a:r>
              <a:rPr kumimoji="1" lang="es-ES" altLang="ja-JP"/>
              <a:t>© SUCRECUBE Technologies</a:t>
            </a:r>
            <a:endParaRPr kumimoji="1" lang="ja-JP" altLang="en-US"/>
          </a:p>
        </p:txBody>
      </p:sp>
      <p:sp>
        <p:nvSpPr>
          <p:cNvPr id="6" name="スライド番号プレースホルダー 5"/>
          <p:cNvSpPr>
            <a:spLocks noGrp="1"/>
          </p:cNvSpPr>
          <p:nvPr>
            <p:ph type="sldNum" sz="quarter" idx="12"/>
          </p:nvPr>
        </p:nvSpPr>
        <p:spPr/>
        <p:txBody>
          <a:bodyPr/>
          <a:lstStyle/>
          <a:p>
            <a:fld id="{8A9247E4-6DBF-40B0-A4D0-4E3333146198}" type="slidenum">
              <a:rPr kumimoji="1" lang="ja-JP" altLang="en-US" smtClean="0"/>
              <a:t>‹#›</a:t>
            </a:fld>
            <a:endParaRPr kumimoji="1" lang="ja-JP" altLang="en-US"/>
          </a:p>
        </p:txBody>
      </p:sp>
    </p:spTree>
    <p:extLst>
      <p:ext uri="{BB962C8B-B14F-4D97-AF65-F5344CB8AC3E}">
        <p14:creationId xmlns:p14="http://schemas.microsoft.com/office/powerpoint/2010/main" val="2567126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07844F9-02DF-4306-B437-88DD83F1ED92}" type="datetime1">
              <a:rPr kumimoji="1" lang="ja-JP" altLang="en-US" smtClean="0"/>
              <a:t>2020/1/13</a:t>
            </a:fld>
            <a:endParaRPr kumimoji="1" lang="ja-JP" altLang="en-US"/>
          </a:p>
        </p:txBody>
      </p:sp>
      <p:sp>
        <p:nvSpPr>
          <p:cNvPr id="5" name="フッター プレースホルダー 4"/>
          <p:cNvSpPr>
            <a:spLocks noGrp="1"/>
          </p:cNvSpPr>
          <p:nvPr>
            <p:ph type="ftr" sz="quarter" idx="11"/>
          </p:nvPr>
        </p:nvSpPr>
        <p:spPr/>
        <p:txBody>
          <a:bodyPr/>
          <a:lstStyle/>
          <a:p>
            <a:r>
              <a:rPr kumimoji="1" lang="es-ES" altLang="ja-JP"/>
              <a:t>© SUCRECUBE Technologies</a:t>
            </a:r>
            <a:endParaRPr kumimoji="1" lang="ja-JP" altLang="en-US"/>
          </a:p>
        </p:txBody>
      </p:sp>
      <p:sp>
        <p:nvSpPr>
          <p:cNvPr id="6" name="スライド番号プレースホルダー 5"/>
          <p:cNvSpPr>
            <a:spLocks noGrp="1"/>
          </p:cNvSpPr>
          <p:nvPr>
            <p:ph type="sldNum" sz="quarter" idx="12"/>
          </p:nvPr>
        </p:nvSpPr>
        <p:spPr/>
        <p:txBody>
          <a:bodyPr/>
          <a:lstStyle/>
          <a:p>
            <a:fld id="{8A9247E4-6DBF-40B0-A4D0-4E3333146198}" type="slidenum">
              <a:rPr kumimoji="1" lang="ja-JP" altLang="en-US" smtClean="0"/>
              <a:t>‹#›</a:t>
            </a:fld>
            <a:endParaRPr kumimoji="1" lang="ja-JP" altLang="en-US"/>
          </a:p>
        </p:txBody>
      </p:sp>
    </p:spTree>
    <p:extLst>
      <p:ext uri="{BB962C8B-B14F-4D97-AF65-F5344CB8AC3E}">
        <p14:creationId xmlns:p14="http://schemas.microsoft.com/office/powerpoint/2010/main" val="1925236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BE53DD9A-271A-4171-8919-18B88E00BF9A}" type="datetime1">
              <a:rPr kumimoji="1" lang="ja-JP" altLang="en-US" smtClean="0"/>
              <a:t>2020/1/13</a:t>
            </a:fld>
            <a:endParaRPr kumimoji="1" lang="ja-JP" altLang="en-US"/>
          </a:p>
        </p:txBody>
      </p:sp>
      <p:sp>
        <p:nvSpPr>
          <p:cNvPr id="6" name="フッター プレースホルダー 5"/>
          <p:cNvSpPr>
            <a:spLocks noGrp="1"/>
          </p:cNvSpPr>
          <p:nvPr>
            <p:ph type="ftr" sz="quarter" idx="11"/>
          </p:nvPr>
        </p:nvSpPr>
        <p:spPr/>
        <p:txBody>
          <a:bodyPr/>
          <a:lstStyle/>
          <a:p>
            <a:r>
              <a:rPr kumimoji="1" lang="es-ES" altLang="ja-JP"/>
              <a:t>© SUCRECUBE Technologies</a:t>
            </a:r>
            <a:endParaRPr kumimoji="1" lang="ja-JP" altLang="en-US"/>
          </a:p>
        </p:txBody>
      </p:sp>
      <p:sp>
        <p:nvSpPr>
          <p:cNvPr id="7" name="スライド番号プレースホルダー 6"/>
          <p:cNvSpPr>
            <a:spLocks noGrp="1"/>
          </p:cNvSpPr>
          <p:nvPr>
            <p:ph type="sldNum" sz="quarter" idx="12"/>
          </p:nvPr>
        </p:nvSpPr>
        <p:spPr/>
        <p:txBody>
          <a:bodyPr/>
          <a:lstStyle/>
          <a:p>
            <a:fld id="{8A9247E4-6DBF-40B0-A4D0-4E3333146198}" type="slidenum">
              <a:rPr kumimoji="1" lang="ja-JP" altLang="en-US" smtClean="0"/>
              <a:t>‹#›</a:t>
            </a:fld>
            <a:endParaRPr kumimoji="1" lang="ja-JP" altLang="en-US"/>
          </a:p>
        </p:txBody>
      </p:sp>
    </p:spTree>
    <p:extLst>
      <p:ext uri="{BB962C8B-B14F-4D97-AF65-F5344CB8AC3E}">
        <p14:creationId xmlns:p14="http://schemas.microsoft.com/office/powerpoint/2010/main" val="3039490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6A21E7E-7F96-4E60-8FB5-AE233C6C18A6}" type="datetime1">
              <a:rPr kumimoji="1" lang="ja-JP" altLang="en-US" smtClean="0"/>
              <a:t>2020/1/13</a:t>
            </a:fld>
            <a:endParaRPr kumimoji="1" lang="ja-JP" altLang="en-US"/>
          </a:p>
        </p:txBody>
      </p:sp>
      <p:sp>
        <p:nvSpPr>
          <p:cNvPr id="8" name="フッター プレースホルダー 7"/>
          <p:cNvSpPr>
            <a:spLocks noGrp="1"/>
          </p:cNvSpPr>
          <p:nvPr>
            <p:ph type="ftr" sz="quarter" idx="11"/>
          </p:nvPr>
        </p:nvSpPr>
        <p:spPr/>
        <p:txBody>
          <a:bodyPr/>
          <a:lstStyle/>
          <a:p>
            <a:r>
              <a:rPr kumimoji="1" lang="es-ES" altLang="ja-JP"/>
              <a:t>© SUCRECUBE Technologies</a:t>
            </a:r>
            <a:endParaRPr kumimoji="1" lang="ja-JP" altLang="en-US"/>
          </a:p>
        </p:txBody>
      </p:sp>
      <p:sp>
        <p:nvSpPr>
          <p:cNvPr id="9" name="スライド番号プレースホルダー 8"/>
          <p:cNvSpPr>
            <a:spLocks noGrp="1"/>
          </p:cNvSpPr>
          <p:nvPr>
            <p:ph type="sldNum" sz="quarter" idx="12"/>
          </p:nvPr>
        </p:nvSpPr>
        <p:spPr/>
        <p:txBody>
          <a:bodyPr/>
          <a:lstStyle/>
          <a:p>
            <a:fld id="{8A9247E4-6DBF-40B0-A4D0-4E3333146198}" type="slidenum">
              <a:rPr kumimoji="1" lang="ja-JP" altLang="en-US" smtClean="0"/>
              <a:t>‹#›</a:t>
            </a:fld>
            <a:endParaRPr kumimoji="1" lang="ja-JP" altLang="en-US"/>
          </a:p>
        </p:txBody>
      </p:sp>
    </p:spTree>
    <p:extLst>
      <p:ext uri="{BB962C8B-B14F-4D97-AF65-F5344CB8AC3E}">
        <p14:creationId xmlns:p14="http://schemas.microsoft.com/office/powerpoint/2010/main" val="3147835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F4B9F74D-E2C9-47C7-8E16-03A09142E769}" type="datetime1">
              <a:rPr kumimoji="1" lang="ja-JP" altLang="en-US" smtClean="0"/>
              <a:t>2020/1/13</a:t>
            </a:fld>
            <a:endParaRPr kumimoji="1" lang="ja-JP" altLang="en-US"/>
          </a:p>
        </p:txBody>
      </p:sp>
      <p:sp>
        <p:nvSpPr>
          <p:cNvPr id="4" name="フッター プレースホルダー 3"/>
          <p:cNvSpPr>
            <a:spLocks noGrp="1"/>
          </p:cNvSpPr>
          <p:nvPr>
            <p:ph type="ftr" sz="quarter" idx="11"/>
          </p:nvPr>
        </p:nvSpPr>
        <p:spPr/>
        <p:txBody>
          <a:bodyPr/>
          <a:lstStyle/>
          <a:p>
            <a:r>
              <a:rPr kumimoji="1" lang="es-ES" altLang="ja-JP"/>
              <a:t>© SUCRECUBE Technologies</a:t>
            </a:r>
            <a:endParaRPr kumimoji="1" lang="ja-JP" altLang="en-US"/>
          </a:p>
        </p:txBody>
      </p:sp>
      <p:sp>
        <p:nvSpPr>
          <p:cNvPr id="5" name="スライド番号プレースホルダー 4"/>
          <p:cNvSpPr>
            <a:spLocks noGrp="1"/>
          </p:cNvSpPr>
          <p:nvPr>
            <p:ph type="sldNum" sz="quarter" idx="12"/>
          </p:nvPr>
        </p:nvSpPr>
        <p:spPr/>
        <p:txBody>
          <a:bodyPr/>
          <a:lstStyle/>
          <a:p>
            <a:fld id="{8A9247E4-6DBF-40B0-A4D0-4E3333146198}" type="slidenum">
              <a:rPr kumimoji="1" lang="ja-JP" altLang="en-US" smtClean="0"/>
              <a:t>‹#›</a:t>
            </a:fld>
            <a:endParaRPr kumimoji="1" lang="ja-JP" altLang="en-US"/>
          </a:p>
        </p:txBody>
      </p:sp>
    </p:spTree>
    <p:extLst>
      <p:ext uri="{BB962C8B-B14F-4D97-AF65-F5344CB8AC3E}">
        <p14:creationId xmlns:p14="http://schemas.microsoft.com/office/powerpoint/2010/main" val="1205304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8DD0FE0-F078-4BA0-ABA0-1F75EB6CDD93}" type="datetime1">
              <a:rPr kumimoji="1" lang="ja-JP" altLang="en-US" smtClean="0"/>
              <a:t>2020/1/13</a:t>
            </a:fld>
            <a:endParaRPr kumimoji="1" lang="ja-JP" altLang="en-US"/>
          </a:p>
        </p:txBody>
      </p:sp>
      <p:sp>
        <p:nvSpPr>
          <p:cNvPr id="3" name="フッター プレースホルダー 2"/>
          <p:cNvSpPr>
            <a:spLocks noGrp="1"/>
          </p:cNvSpPr>
          <p:nvPr>
            <p:ph type="ftr" sz="quarter" idx="11"/>
          </p:nvPr>
        </p:nvSpPr>
        <p:spPr/>
        <p:txBody>
          <a:bodyPr/>
          <a:lstStyle/>
          <a:p>
            <a:r>
              <a:rPr kumimoji="1" lang="es-ES" altLang="ja-JP"/>
              <a:t>© SUCRECUBE Technologies</a:t>
            </a:r>
            <a:endParaRPr kumimoji="1" lang="ja-JP" altLang="en-US"/>
          </a:p>
        </p:txBody>
      </p:sp>
      <p:sp>
        <p:nvSpPr>
          <p:cNvPr id="4" name="スライド番号プレースホルダー 3"/>
          <p:cNvSpPr>
            <a:spLocks noGrp="1"/>
          </p:cNvSpPr>
          <p:nvPr>
            <p:ph type="sldNum" sz="quarter" idx="12"/>
          </p:nvPr>
        </p:nvSpPr>
        <p:spPr/>
        <p:txBody>
          <a:bodyPr/>
          <a:lstStyle/>
          <a:p>
            <a:fld id="{8A9247E4-6DBF-40B0-A4D0-4E3333146198}" type="slidenum">
              <a:rPr kumimoji="1" lang="ja-JP" altLang="en-US" smtClean="0"/>
              <a:t>‹#›</a:t>
            </a:fld>
            <a:endParaRPr kumimoji="1" lang="ja-JP" altLang="en-US"/>
          </a:p>
        </p:txBody>
      </p:sp>
    </p:spTree>
    <p:extLst>
      <p:ext uri="{BB962C8B-B14F-4D97-AF65-F5344CB8AC3E}">
        <p14:creationId xmlns:p14="http://schemas.microsoft.com/office/powerpoint/2010/main" val="3054962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CAA1095-C9EF-42E1-9AC0-6B465B8457F4}" type="datetime1">
              <a:rPr kumimoji="1" lang="ja-JP" altLang="en-US" smtClean="0"/>
              <a:t>2020/1/13</a:t>
            </a:fld>
            <a:endParaRPr kumimoji="1" lang="ja-JP" altLang="en-US"/>
          </a:p>
        </p:txBody>
      </p:sp>
      <p:sp>
        <p:nvSpPr>
          <p:cNvPr id="6" name="フッター プレースホルダー 5"/>
          <p:cNvSpPr>
            <a:spLocks noGrp="1"/>
          </p:cNvSpPr>
          <p:nvPr>
            <p:ph type="ftr" sz="quarter" idx="11"/>
          </p:nvPr>
        </p:nvSpPr>
        <p:spPr/>
        <p:txBody>
          <a:bodyPr/>
          <a:lstStyle/>
          <a:p>
            <a:r>
              <a:rPr kumimoji="1" lang="es-ES" altLang="ja-JP"/>
              <a:t>© SUCRECUBE Technologies</a:t>
            </a:r>
            <a:endParaRPr kumimoji="1" lang="ja-JP" altLang="en-US"/>
          </a:p>
        </p:txBody>
      </p:sp>
      <p:sp>
        <p:nvSpPr>
          <p:cNvPr id="7" name="スライド番号プレースホルダー 6"/>
          <p:cNvSpPr>
            <a:spLocks noGrp="1"/>
          </p:cNvSpPr>
          <p:nvPr>
            <p:ph type="sldNum" sz="quarter" idx="12"/>
          </p:nvPr>
        </p:nvSpPr>
        <p:spPr/>
        <p:txBody>
          <a:bodyPr/>
          <a:lstStyle/>
          <a:p>
            <a:fld id="{8A9247E4-6DBF-40B0-A4D0-4E3333146198}" type="slidenum">
              <a:rPr kumimoji="1" lang="ja-JP" altLang="en-US" smtClean="0"/>
              <a:t>‹#›</a:t>
            </a:fld>
            <a:endParaRPr kumimoji="1" lang="ja-JP" altLang="en-US"/>
          </a:p>
        </p:txBody>
      </p:sp>
    </p:spTree>
    <p:extLst>
      <p:ext uri="{BB962C8B-B14F-4D97-AF65-F5344CB8AC3E}">
        <p14:creationId xmlns:p14="http://schemas.microsoft.com/office/powerpoint/2010/main" val="2565295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15582AF-2B5B-4834-B168-1340A0E06E31}" type="datetime1">
              <a:rPr kumimoji="1" lang="ja-JP" altLang="en-US" smtClean="0"/>
              <a:t>2020/1/13</a:t>
            </a:fld>
            <a:endParaRPr kumimoji="1" lang="ja-JP" altLang="en-US"/>
          </a:p>
        </p:txBody>
      </p:sp>
      <p:sp>
        <p:nvSpPr>
          <p:cNvPr id="6" name="フッター プレースホルダー 5"/>
          <p:cNvSpPr>
            <a:spLocks noGrp="1"/>
          </p:cNvSpPr>
          <p:nvPr>
            <p:ph type="ftr" sz="quarter" idx="11"/>
          </p:nvPr>
        </p:nvSpPr>
        <p:spPr/>
        <p:txBody>
          <a:bodyPr/>
          <a:lstStyle/>
          <a:p>
            <a:r>
              <a:rPr kumimoji="1" lang="es-ES" altLang="ja-JP"/>
              <a:t>© SUCRECUBE Technologies</a:t>
            </a:r>
            <a:endParaRPr kumimoji="1" lang="ja-JP" altLang="en-US"/>
          </a:p>
        </p:txBody>
      </p:sp>
      <p:sp>
        <p:nvSpPr>
          <p:cNvPr id="7" name="スライド番号プレースホルダー 6"/>
          <p:cNvSpPr>
            <a:spLocks noGrp="1"/>
          </p:cNvSpPr>
          <p:nvPr>
            <p:ph type="sldNum" sz="quarter" idx="12"/>
          </p:nvPr>
        </p:nvSpPr>
        <p:spPr/>
        <p:txBody>
          <a:bodyPr/>
          <a:lstStyle/>
          <a:p>
            <a:fld id="{8A9247E4-6DBF-40B0-A4D0-4E3333146198}" type="slidenum">
              <a:rPr kumimoji="1" lang="ja-JP" altLang="en-US" smtClean="0"/>
              <a:t>‹#›</a:t>
            </a:fld>
            <a:endParaRPr kumimoji="1" lang="ja-JP" altLang="en-US"/>
          </a:p>
        </p:txBody>
      </p:sp>
    </p:spTree>
    <p:extLst>
      <p:ext uri="{BB962C8B-B14F-4D97-AF65-F5344CB8AC3E}">
        <p14:creationId xmlns:p14="http://schemas.microsoft.com/office/powerpoint/2010/main" val="3448911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975868-2334-48A7-A188-09D1894D0E5D}" type="datetime1">
              <a:rPr kumimoji="1" lang="ja-JP" altLang="en-US" smtClean="0"/>
              <a:t>2020/1/13</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s-ES" altLang="ja-JP"/>
              <a:t>© SUCRECUBE Technologies</a:t>
            </a:r>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9247E4-6DBF-40B0-A4D0-4E3333146198}" type="slidenum">
              <a:rPr kumimoji="1" lang="ja-JP" altLang="en-US" smtClean="0"/>
              <a:t>‹#›</a:t>
            </a:fld>
            <a:endParaRPr kumimoji="1" lang="ja-JP" altLang="en-US"/>
          </a:p>
        </p:txBody>
      </p:sp>
    </p:spTree>
    <p:extLst>
      <p:ext uri="{BB962C8B-B14F-4D97-AF65-F5344CB8AC3E}">
        <p14:creationId xmlns:p14="http://schemas.microsoft.com/office/powerpoint/2010/main" val="158360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51.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57.png"/><Relationship Id="rId4" Type="http://schemas.openxmlformats.org/officeDocument/2006/relationships/image" Target="../media/image56.png"/></Relationships>
</file>

<file path=ppt/slides/_rels/slide1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 Id="rId4" Type="http://schemas.openxmlformats.org/officeDocument/2006/relationships/image" Target="../media/image60.jpg"/></Relationships>
</file>

<file path=ppt/slides/_rels/slide1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mailto:webadmin@sucrecube.fr" TargetMode="External"/><Relationship Id="rId2" Type="http://schemas.openxmlformats.org/officeDocument/2006/relationships/hyperlink" Target="mailto:support@sucrecube.fr" TargetMode="External"/><Relationship Id="rId1" Type="http://schemas.openxmlformats.org/officeDocument/2006/relationships/slideLayout" Target="../slideLayouts/slideLayout7.xml"/><Relationship Id="rId6" Type="http://schemas.openxmlformats.org/officeDocument/2006/relationships/image" Target="../media/image63.jpg"/><Relationship Id="rId5" Type="http://schemas.openxmlformats.org/officeDocument/2006/relationships/hyperlink" Target="mailto:info@sucrecube.fr" TargetMode="External"/><Relationship Id="rId4" Type="http://schemas.openxmlformats.org/officeDocument/2006/relationships/hyperlink" Target="mailto:info@parisettoi.f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3.png"/><Relationship Id="rId16"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 Id="rId9"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1.png"/><Relationship Id="rId5" Type="http://schemas.openxmlformats.org/officeDocument/2006/relationships/image" Target="../media/image27.png"/><Relationship Id="rId10" Type="http://schemas.openxmlformats.org/officeDocument/2006/relationships/image" Target="../media/image6.png"/><Relationship Id="rId4" Type="http://schemas.openxmlformats.org/officeDocument/2006/relationships/image" Target="../media/image26.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png"/><Relationship Id="rId7" Type="http://schemas.openxmlformats.org/officeDocument/2006/relationships/image" Target="../media/image37.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44.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37.png"/><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7.png"/><Relationship Id="rId4"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0246436" y="345839"/>
            <a:ext cx="1566454" cy="307777"/>
          </a:xfrm>
          <a:prstGeom prst="rect">
            <a:avLst/>
          </a:prstGeom>
          <a:solidFill>
            <a:srgbClr val="00B0F0"/>
          </a:solidFill>
        </p:spPr>
        <p:txBody>
          <a:bodyPr wrap="none" rtlCol="0">
            <a:spAutoFit/>
          </a:bodyPr>
          <a:lstStyle/>
          <a:p>
            <a:pPr algn="r"/>
            <a:r>
              <a:rPr lang="en-US" altLang="ja-JP"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Catalogue </a:t>
            </a:r>
            <a:r>
              <a:rPr lang="en-US" altLang="ja-JP" sz="14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2020</a:t>
            </a:r>
            <a:endParaRPr kumimoji="1" lang="ja-JP" altLang="en-US"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7658" y="2136197"/>
            <a:ext cx="5732745" cy="1423022"/>
          </a:xfrm>
          <a:prstGeom prst="rect">
            <a:avLst/>
          </a:prstGeom>
        </p:spPr>
      </p:pic>
      <p:grpSp>
        <p:nvGrpSpPr>
          <p:cNvPr id="2" name="グループ化 1"/>
          <p:cNvGrpSpPr/>
          <p:nvPr/>
        </p:nvGrpSpPr>
        <p:grpSpPr>
          <a:xfrm>
            <a:off x="3207658" y="5530176"/>
            <a:ext cx="5479478" cy="1067474"/>
            <a:chOff x="2452092" y="5530751"/>
            <a:chExt cx="5479478" cy="1067474"/>
          </a:xfrm>
        </p:grpSpPr>
        <p:sp>
          <p:nvSpPr>
            <p:cNvPr id="12" name="正方形/長方形 11"/>
            <p:cNvSpPr/>
            <p:nvPr/>
          </p:nvSpPr>
          <p:spPr>
            <a:xfrm>
              <a:off x="2452092" y="5551785"/>
              <a:ext cx="4719545" cy="615553"/>
            </a:xfrm>
            <a:prstGeom prst="rect">
              <a:avLst/>
            </a:prstGeom>
          </p:spPr>
          <p:txBody>
            <a:bodyPr wrap="square">
              <a:spAutoFit/>
            </a:bodyPr>
            <a:lstStyle/>
            <a:p>
              <a:pPr algn="ct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SUCRECUBE Technologies</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r>
              <a:b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シュークルキューブ テクノロジーズ</a:t>
              </a:r>
            </a:p>
          </p:txBody>
        </p:sp>
        <p:sp>
          <p:nvSpPr>
            <p:cNvPr id="13" name="テキスト ボックス 12"/>
            <p:cNvSpPr txBox="1"/>
            <p:nvPr/>
          </p:nvSpPr>
          <p:spPr>
            <a:xfrm>
              <a:off x="3955828" y="6228893"/>
              <a:ext cx="1887440" cy="369332"/>
            </a:xfrm>
            <a:prstGeom prst="rect">
              <a:avLst/>
            </a:prstGeom>
            <a:noFill/>
          </p:spPr>
          <p:txBody>
            <a:bodyPr wrap="none" rtlCol="0">
              <a:spAutoFit/>
            </a:bodyPr>
            <a:lstStyle/>
            <a:p>
              <a:r>
                <a:rPr lang="es-ES" altLang="ja-JP" dirty="0">
                  <a:solidFill>
                    <a:srgbClr val="0070C0"/>
                  </a:solidFill>
                </a:rPr>
                <a:t>www.sucrecube.fr</a:t>
              </a:r>
              <a:endParaRPr kumimoji="1" lang="ja-JP" altLang="en-US" dirty="0">
                <a:solidFill>
                  <a:srgbClr val="0070C0"/>
                </a:solidFill>
              </a:endParaRPr>
            </a:p>
          </p:txBody>
        </p:sp>
        <p:pic>
          <p:nvPicPr>
            <p:cNvPr id="14" name="図 13">
              <a:extLst>
                <a:ext uri="{FF2B5EF4-FFF2-40B4-BE49-F238E27FC236}">
                  <a16:creationId xmlns:a16="http://schemas.microsoft.com/office/drawing/2014/main" xmlns="" id="{82486A2B-5CFB-48FC-ADA7-C6D9A44EB2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8713" y="5530751"/>
              <a:ext cx="942857" cy="942857"/>
            </a:xfrm>
            <a:prstGeom prst="rect">
              <a:avLst/>
            </a:prstGeom>
          </p:spPr>
        </p:pic>
      </p:grpSp>
    </p:spTree>
    <p:extLst>
      <p:ext uri="{BB962C8B-B14F-4D97-AF65-F5344CB8AC3E}">
        <p14:creationId xmlns:p14="http://schemas.microsoft.com/office/powerpoint/2010/main" val="5773125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0" y="0"/>
            <a:ext cx="12192000" cy="613317"/>
          </a:xfrm>
          <a:prstGeom prst="rect">
            <a:avLst/>
          </a:prstGeom>
          <a:solidFill>
            <a:srgbClr val="33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orbel" panose="020B0503020204020204" pitchFamily="34" charset="0"/>
            </a:endParaRPr>
          </a:p>
        </p:txBody>
      </p:sp>
      <p:sp>
        <p:nvSpPr>
          <p:cNvPr id="13" name="テキスト ボックス 12"/>
          <p:cNvSpPr txBox="1"/>
          <p:nvPr/>
        </p:nvSpPr>
        <p:spPr>
          <a:xfrm>
            <a:off x="2842887" y="1474921"/>
            <a:ext cx="9091203" cy="954107"/>
          </a:xfrm>
          <a:prstGeom prst="rect">
            <a:avLst/>
          </a:prstGeom>
          <a:noFill/>
        </p:spPr>
        <p:txBody>
          <a:bodyPr wrap="square" rtlCol="0">
            <a:spAutoFit/>
          </a:bodyPr>
          <a:lstStyle/>
          <a:p>
            <a:r>
              <a:rPr lang="fr-FR" altLang="ja-JP" sz="1400" dirty="0">
                <a:latin typeface="Corbel" panose="020B0503020204020204" pitchFamily="34" charset="0"/>
                <a:ea typeface="メイリオ" panose="020B0604030504040204" pitchFamily="50" charset="-128"/>
                <a:cs typeface="メイリオ" panose="020B0604030504040204" pitchFamily="50" charset="-128"/>
              </a:rPr>
              <a:t>Nous créons des sites multilingues répondant aux attentes globales de nos clients pour leur vitrine à l’international : français, anglais, japonais, mais également espagnol, italien ou toute autre langue européenne</a:t>
            </a:r>
            <a:endParaRPr lang="ja-JP" altLang="en-US" sz="1400" dirty="0">
              <a:latin typeface="Corbel" panose="020B0503020204020204" pitchFamily="34" charset="0"/>
              <a:ea typeface="メイリオ" panose="020B0604030504040204" pitchFamily="50" charset="-128"/>
              <a:cs typeface="メイリオ" panose="020B0604030504040204" pitchFamily="50" charset="-128"/>
            </a:endParaRPr>
          </a:p>
          <a:p>
            <a:r>
              <a:rPr lang="ja-JP" altLang="en-US" sz="1400" dirty="0">
                <a:latin typeface="Corbel" panose="020B0503020204020204" pitchFamily="34" charset="0"/>
                <a:ea typeface="メイリオ" panose="020B0604030504040204" pitchFamily="50" charset="-128"/>
                <a:cs typeface="メイリオ" panose="020B0604030504040204" pitchFamily="50" charset="-128"/>
              </a:rPr>
              <a:t>＊</a:t>
            </a:r>
            <a:r>
              <a:rPr lang="fr-FR" altLang="ja-JP" sz="1400" dirty="0">
                <a:latin typeface="Corbel" panose="020B0503020204020204" pitchFamily="34" charset="0"/>
                <a:ea typeface="メイリオ" panose="020B0604030504040204" pitchFamily="50" charset="-128"/>
                <a:cs typeface="メイリオ" panose="020B0604030504040204" pitchFamily="50" charset="-128"/>
              </a:rPr>
              <a:t>Design, création et marketing web adaptés aux besoins du terrain</a:t>
            </a:r>
            <a:endParaRPr lang="ja-JP" altLang="en-US" sz="1400" dirty="0">
              <a:latin typeface="Corbel" panose="020B0503020204020204" pitchFamily="34" charset="0"/>
              <a:ea typeface="メイリオ" panose="020B0604030504040204" pitchFamily="50" charset="-128"/>
              <a:cs typeface="メイリオ" panose="020B0604030504040204" pitchFamily="50" charset="-128"/>
            </a:endParaRPr>
          </a:p>
          <a:p>
            <a:r>
              <a:rPr lang="ja-JP" altLang="en-US" sz="1400" dirty="0">
                <a:latin typeface="Corbel" panose="020B0503020204020204" pitchFamily="34" charset="0"/>
                <a:ea typeface="メイリオ" panose="020B0604030504040204" pitchFamily="50" charset="-128"/>
                <a:cs typeface="メイリオ" panose="020B0604030504040204" pitchFamily="50" charset="-128"/>
              </a:rPr>
              <a:t>＊</a:t>
            </a:r>
            <a:r>
              <a:rPr lang="fr-FR" altLang="ja-JP" sz="1400" dirty="0">
                <a:latin typeface="Corbel" panose="020B0503020204020204" pitchFamily="34" charset="0"/>
                <a:ea typeface="メイリオ" panose="020B0604030504040204" pitchFamily="50" charset="-128"/>
                <a:cs typeface="メイリオ" panose="020B0604030504040204" pitchFamily="50" charset="-128"/>
              </a:rPr>
              <a:t>Traductions assurées par des locuteurs natifs</a:t>
            </a:r>
            <a:endParaRPr lang="en-US" altLang="ja-JP" sz="1400" dirty="0">
              <a:latin typeface="Corbel" panose="020B0503020204020204" pitchFamily="34" charset="0"/>
              <a:ea typeface="メイリオ" panose="020B0604030504040204" pitchFamily="50" charset="-128"/>
              <a:cs typeface="メイリオ" panose="020B0604030504040204" pitchFamily="50" charset="-128"/>
            </a:endParaRPr>
          </a:p>
        </p:txBody>
      </p:sp>
      <p:sp>
        <p:nvSpPr>
          <p:cNvPr id="8" name="テキスト ボックス 7"/>
          <p:cNvSpPr txBox="1"/>
          <p:nvPr/>
        </p:nvSpPr>
        <p:spPr>
          <a:xfrm>
            <a:off x="2842888" y="889532"/>
            <a:ext cx="8941125" cy="461665"/>
          </a:xfrm>
          <a:prstGeom prst="rect">
            <a:avLst/>
          </a:prstGeom>
          <a:noFill/>
        </p:spPr>
        <p:txBody>
          <a:bodyPr wrap="square" rtlCol="0">
            <a:spAutoFit/>
          </a:bodyPr>
          <a:lstStyle/>
          <a:p>
            <a:r>
              <a:rPr lang="fr-FR" altLang="ja-JP" sz="2400" dirty="0">
                <a:latin typeface="Corbel" panose="020B0503020204020204" pitchFamily="34" charset="0"/>
                <a:ea typeface="メイリオ" panose="020B0604030504040204" pitchFamily="50" charset="-128"/>
                <a:cs typeface="メイリオ" panose="020B0604030504040204" pitchFamily="50" charset="-128"/>
              </a:rPr>
              <a:t>Conception de sites multilingues (français, anglais, japonais)</a:t>
            </a:r>
            <a:r>
              <a:rPr lang="ja-JP" altLang="en-US" sz="2400" dirty="0">
                <a:latin typeface="Corbel" panose="020B0503020204020204" pitchFamily="34" charset="0"/>
                <a:ea typeface="メイリオ" panose="020B0604030504040204" pitchFamily="50" charset="-128"/>
                <a:cs typeface="メイリオ" panose="020B0604030504040204" pitchFamily="50" charset="-128"/>
              </a:rPr>
              <a:t> </a:t>
            </a:r>
          </a:p>
        </p:txBody>
      </p:sp>
      <p:sp>
        <p:nvSpPr>
          <p:cNvPr id="11" name="テキスト ボックス 10"/>
          <p:cNvSpPr txBox="1"/>
          <p:nvPr/>
        </p:nvSpPr>
        <p:spPr>
          <a:xfrm>
            <a:off x="3448151" y="4147806"/>
            <a:ext cx="8360680" cy="1938992"/>
          </a:xfrm>
          <a:prstGeom prst="rect">
            <a:avLst/>
          </a:prstGeom>
          <a:noFill/>
        </p:spPr>
        <p:txBody>
          <a:bodyPr wrap="square" rtlCol="0">
            <a:spAutoFit/>
          </a:bodyPr>
          <a:lstStyle/>
          <a:p>
            <a:r>
              <a:rPr lang="fr-FR" altLang="ja-JP" sz="1400" dirty="0">
                <a:latin typeface="Corbel" panose="020B0503020204020204" pitchFamily="34" charset="0"/>
                <a:ea typeface="メイリオ" panose="020B0604030504040204" pitchFamily="50" charset="-128"/>
                <a:cs typeface="メイリオ" panose="020B0604030504040204" pitchFamily="50" charset="-128"/>
              </a:rPr>
              <a:t>De la gestion, maintenance et exploitation de serveur jusqu’au simple hébergement de site, nous répondons à vos besoins avec la formule la mieux adaptée. Nous gérons votre site pour vous garantir une utilisation fluide et sécurisée grâce à notre surveillance active, notamment pour détecter les intrusions, et la rapidité de nos interventions pour résoudre les éventuels problèmes.</a:t>
            </a:r>
          </a:p>
          <a:p>
            <a:r>
              <a:rPr lang="fr-FR" altLang="ja-JP" sz="1400" dirty="0">
                <a:latin typeface="Corbel" panose="020B0503020204020204" pitchFamily="34" charset="0"/>
                <a:ea typeface="メイリオ" panose="020B0604030504040204" pitchFamily="50" charset="-128"/>
                <a:cs typeface="メイリオ" panose="020B0604030504040204" pitchFamily="50" charset="-128"/>
              </a:rPr>
              <a:t>Nous nous occupons également de l’acquisition des domaines .</a:t>
            </a:r>
            <a:r>
              <a:rPr lang="fr-FR" altLang="ja-JP" sz="1400" dirty="0" err="1">
                <a:latin typeface="Corbel" panose="020B0503020204020204" pitchFamily="34" charset="0"/>
                <a:ea typeface="メイリオ" panose="020B0604030504040204" pitchFamily="50" charset="-128"/>
                <a:cs typeface="メイリオ" panose="020B0604030504040204" pitchFamily="50" charset="-128"/>
              </a:rPr>
              <a:t>fr</a:t>
            </a:r>
            <a:endParaRPr lang="fr-FR" altLang="ja-JP" sz="1400" dirty="0">
              <a:latin typeface="Corbel" panose="020B0503020204020204" pitchFamily="34" charset="0"/>
              <a:ea typeface="メイリオ" panose="020B0604030504040204" pitchFamily="50" charset="-128"/>
              <a:cs typeface="メイリオ" panose="020B0604030504040204" pitchFamily="50" charset="-128"/>
            </a:endParaRPr>
          </a:p>
          <a:p>
            <a:endParaRPr lang="fr-FR" altLang="ja-JP" sz="1400" dirty="0">
              <a:latin typeface="Corbel" panose="020B0503020204020204" pitchFamily="34" charset="0"/>
              <a:ea typeface="メイリオ" panose="020B0604030504040204" pitchFamily="50" charset="-128"/>
              <a:cs typeface="メイリオ" panose="020B0604030504040204" pitchFamily="50" charset="-128"/>
            </a:endParaRPr>
          </a:p>
          <a:p>
            <a:r>
              <a:rPr lang="fr-FR" altLang="ja-JP" sz="1200" dirty="0">
                <a:latin typeface="Corbel" panose="020B0503020204020204" pitchFamily="34" charset="0"/>
                <a:ea typeface="メイリオ" panose="020B0604030504040204" pitchFamily="50" charset="-128"/>
                <a:cs typeface="メイリオ" panose="020B0604030504040204" pitchFamily="50" charset="-128"/>
              </a:rPr>
              <a:t>La mise en application, à partir de mai 2018, de la GDPR (réglementation générale sur la protection des données) au niveau européen va renforcer le contrôle et les sanctions en matière de protection des données personnelles.</a:t>
            </a:r>
          </a:p>
          <a:p>
            <a:r>
              <a:rPr lang="fr-FR" altLang="ja-JP" sz="1200" dirty="0">
                <a:latin typeface="Corbel" panose="020B0503020204020204" pitchFamily="34" charset="0"/>
                <a:ea typeface="メイリオ" panose="020B0604030504040204" pitchFamily="50" charset="-128"/>
                <a:cs typeface="メイリオ" panose="020B0604030504040204" pitchFamily="50" charset="-128"/>
              </a:rPr>
              <a:t> </a:t>
            </a:r>
            <a:r>
              <a:rPr lang="fr-FR" altLang="ja-JP" sz="1200" dirty="0">
                <a:solidFill>
                  <a:srgbClr val="FF0000"/>
                </a:solidFill>
                <a:latin typeface="Corbel" panose="020B0503020204020204" pitchFamily="34" charset="0"/>
                <a:ea typeface="メイリオ" panose="020B0604030504040204" pitchFamily="50" charset="-128"/>
                <a:cs typeface="メイリオ" panose="020B0604030504040204" pitchFamily="50" charset="-128"/>
              </a:rPr>
              <a:t>※Voir la section FAQ pour plus de détails</a:t>
            </a:r>
          </a:p>
        </p:txBody>
      </p:sp>
      <p:sp>
        <p:nvSpPr>
          <p:cNvPr id="15" name="テキスト ボックス 14"/>
          <p:cNvSpPr txBox="1"/>
          <p:nvPr/>
        </p:nvSpPr>
        <p:spPr>
          <a:xfrm>
            <a:off x="3448151" y="3747894"/>
            <a:ext cx="8485939" cy="461665"/>
          </a:xfrm>
          <a:prstGeom prst="rect">
            <a:avLst/>
          </a:prstGeom>
          <a:noFill/>
        </p:spPr>
        <p:txBody>
          <a:bodyPr wrap="square" rtlCol="0">
            <a:spAutoFit/>
          </a:bodyPr>
          <a:lstStyle/>
          <a:p>
            <a:r>
              <a:rPr lang="fr-FR" altLang="ja-JP" sz="2400" dirty="0">
                <a:latin typeface="Corbel" panose="020B0503020204020204" pitchFamily="34" charset="0"/>
                <a:ea typeface="メイリオ" panose="020B0604030504040204" pitchFamily="50" charset="-128"/>
                <a:cs typeface="メイリオ" panose="020B0604030504040204" pitchFamily="50" charset="-128"/>
              </a:rPr>
              <a:t>Gestion de serveurs web, acquisitions de domaines</a:t>
            </a:r>
          </a:p>
        </p:txBody>
      </p:sp>
      <p:pic>
        <p:nvPicPr>
          <p:cNvPr id="16" name="図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3407" y="4410308"/>
            <a:ext cx="464919" cy="464919"/>
          </a:xfrm>
          <a:prstGeom prst="rect">
            <a:avLst/>
          </a:prstGeom>
        </p:spPr>
      </p:pic>
      <p:pic>
        <p:nvPicPr>
          <p:cNvPr id="18" name="図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2888" y="5480292"/>
            <a:ext cx="464919" cy="464919"/>
          </a:xfrm>
          <a:prstGeom prst="rect">
            <a:avLst/>
          </a:prstGeom>
        </p:spPr>
      </p:pic>
      <p:sp>
        <p:nvSpPr>
          <p:cNvPr id="4" name="スライド番号プレースホルダー 3"/>
          <p:cNvSpPr>
            <a:spLocks noGrp="1"/>
          </p:cNvSpPr>
          <p:nvPr>
            <p:ph type="sldNum" sz="quarter" idx="12"/>
          </p:nvPr>
        </p:nvSpPr>
        <p:spPr/>
        <p:txBody>
          <a:bodyPr/>
          <a:lstStyle/>
          <a:p>
            <a:fld id="{8A9247E4-6DBF-40B0-A4D0-4E3333146198}" type="slidenum">
              <a:rPr kumimoji="1" lang="ja-JP" altLang="en-US" smtClean="0">
                <a:latin typeface="Corbel" panose="020B0503020204020204" pitchFamily="34" charset="0"/>
              </a:rPr>
              <a:t>10</a:t>
            </a:fld>
            <a:endParaRPr kumimoji="1" lang="ja-JP" altLang="en-US" dirty="0">
              <a:latin typeface="Corbel" panose="020B0503020204020204" pitchFamily="34" charset="0"/>
            </a:endParaRPr>
          </a:p>
        </p:txBody>
      </p:sp>
      <p:pic>
        <p:nvPicPr>
          <p:cNvPr id="21" name="図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0500" y="3876371"/>
            <a:ext cx="2073600" cy="2073600"/>
          </a:xfrm>
          <a:prstGeom prst="rect">
            <a:avLst/>
          </a:prstGeom>
        </p:spPr>
      </p:pic>
      <p:pic>
        <p:nvPicPr>
          <p:cNvPr id="22" name="図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5414" y="4950248"/>
            <a:ext cx="464400" cy="464400"/>
          </a:xfrm>
          <a:prstGeom prst="rect">
            <a:avLst/>
          </a:prstGeom>
        </p:spPr>
      </p:pic>
      <p:pic>
        <p:nvPicPr>
          <p:cNvPr id="23" name="図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55414" y="3870887"/>
            <a:ext cx="464400" cy="464400"/>
          </a:xfrm>
          <a:prstGeom prst="rect">
            <a:avLst/>
          </a:prstGeom>
        </p:spPr>
      </p:pic>
      <p:pic>
        <p:nvPicPr>
          <p:cNvPr id="24" name="図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0500" y="990600"/>
            <a:ext cx="2073600" cy="2073600"/>
          </a:xfrm>
          <a:prstGeom prst="rect">
            <a:avLst/>
          </a:prstGeom>
        </p:spPr>
      </p:pic>
      <p:sp>
        <p:nvSpPr>
          <p:cNvPr id="17" name="タイトル 1"/>
          <p:cNvSpPr txBox="1">
            <a:spLocks/>
          </p:cNvSpPr>
          <p:nvPr/>
        </p:nvSpPr>
        <p:spPr>
          <a:xfrm>
            <a:off x="345855" y="102747"/>
            <a:ext cx="11408735" cy="4509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fr-FR" altLang="ja-JP" sz="2600" dirty="0">
                <a:solidFill>
                  <a:schemeClr val="bg1"/>
                </a:solidFill>
                <a:latin typeface="Corbel" panose="020B0503020204020204" pitchFamily="34" charset="0"/>
                <a:ea typeface="メイリオ" panose="020B0604030504040204" pitchFamily="50" charset="-128"/>
                <a:cs typeface="メイリオ" panose="020B0604030504040204" pitchFamily="50" charset="-128"/>
              </a:rPr>
              <a:t>Conception et exploitation de sites web</a:t>
            </a:r>
          </a:p>
        </p:txBody>
      </p:sp>
      <p:sp>
        <p:nvSpPr>
          <p:cNvPr id="26" name="フッター プレースホルダー 2"/>
          <p:cNvSpPr txBox="1">
            <a:spLocks/>
          </p:cNvSpPr>
          <p:nvPr/>
        </p:nvSpPr>
        <p:spPr>
          <a:xfrm>
            <a:off x="6955267" y="6356350"/>
            <a:ext cx="41148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s-ES" altLang="ja-JP" dirty="0">
                <a:latin typeface="Corbel" panose="020B0503020204020204" pitchFamily="34" charset="0"/>
              </a:rPr>
              <a:t>© SUCRECUBE Technologies</a:t>
            </a:r>
            <a:endParaRPr lang="ja-JP" altLang="en-US" dirty="0">
              <a:latin typeface="Corbel" panose="020B0503020204020204" pitchFamily="34" charset="0"/>
            </a:endParaRPr>
          </a:p>
        </p:txBody>
      </p:sp>
    </p:spTree>
    <p:extLst>
      <p:ext uri="{BB962C8B-B14F-4D97-AF65-F5344CB8AC3E}">
        <p14:creationId xmlns:p14="http://schemas.microsoft.com/office/powerpoint/2010/main" val="603453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0" y="0"/>
            <a:ext cx="12192000" cy="613317"/>
          </a:xfrm>
          <a:prstGeom prst="rect">
            <a:avLst/>
          </a:prstGeom>
          <a:solidFill>
            <a:srgbClr val="33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orbel" panose="020B0503020204020204" pitchFamily="34" charset="0"/>
            </a:endParaRPr>
          </a:p>
        </p:txBody>
      </p:sp>
      <p:sp>
        <p:nvSpPr>
          <p:cNvPr id="13" name="テキスト ボックス 12"/>
          <p:cNvSpPr txBox="1"/>
          <p:nvPr/>
        </p:nvSpPr>
        <p:spPr>
          <a:xfrm>
            <a:off x="2730502" y="1455326"/>
            <a:ext cx="9203590" cy="1600438"/>
          </a:xfrm>
          <a:prstGeom prst="rect">
            <a:avLst/>
          </a:prstGeom>
          <a:noFill/>
        </p:spPr>
        <p:txBody>
          <a:bodyPr wrap="square" rtlCol="0">
            <a:spAutoFit/>
          </a:bodyPr>
          <a:lstStyle/>
          <a:p>
            <a:r>
              <a:rPr lang="fr-FR" altLang="ja-JP" sz="1400" dirty="0">
                <a:latin typeface="Corbel" panose="020B0503020204020204" pitchFamily="34" charset="0"/>
                <a:ea typeface="メイリオ" panose="020B0604030504040204" pitchFamily="50" charset="-128"/>
                <a:cs typeface="メイリオ" panose="020B0604030504040204" pitchFamily="50" charset="-128"/>
              </a:rPr>
              <a:t>Forts de notre expérience et de notre vision internationale en tant qu’entreprise japonaise basée en France, nous proposons à nos clients notre expertise pour étudier concrètement comment développer leurs activités à l’étranger en investissant de nouveaux marchés.</a:t>
            </a:r>
            <a:endParaRPr lang="ja-JP" altLang="en-US" sz="1400" dirty="0">
              <a:latin typeface="Corbel" panose="020B0503020204020204" pitchFamily="34" charset="0"/>
              <a:ea typeface="メイリオ" panose="020B0604030504040204" pitchFamily="50" charset="-128"/>
              <a:cs typeface="メイリオ" panose="020B0604030504040204" pitchFamily="50" charset="-128"/>
            </a:endParaRPr>
          </a:p>
          <a:p>
            <a:endParaRPr lang="ja-JP" altLang="en-US" sz="1400" dirty="0">
              <a:latin typeface="Corbel" panose="020B0503020204020204" pitchFamily="34" charset="0"/>
              <a:ea typeface="メイリオ" panose="020B0604030504040204" pitchFamily="50" charset="-128"/>
              <a:cs typeface="メイリオ" panose="020B0604030504040204" pitchFamily="50" charset="-128"/>
            </a:endParaRPr>
          </a:p>
          <a:p>
            <a:r>
              <a:rPr lang="fr-FR" altLang="ja-JP" sz="1400" dirty="0">
                <a:latin typeface="Corbel" panose="020B0503020204020204" pitchFamily="34" charset="0"/>
                <a:ea typeface="メイリオ" panose="020B0604030504040204" pitchFamily="50" charset="-128"/>
                <a:cs typeface="メイリオ" panose="020B0604030504040204" pitchFamily="50" charset="-128"/>
              </a:rPr>
              <a:t>Exemples de services proposés :</a:t>
            </a:r>
          </a:p>
          <a:p>
            <a:r>
              <a:rPr lang="fr-FR" altLang="ja-JP" sz="1400" dirty="0">
                <a:latin typeface="Corbel" panose="020B0503020204020204" pitchFamily="34" charset="0"/>
                <a:ea typeface="メイリオ" panose="020B0604030504040204" pitchFamily="50" charset="-128"/>
                <a:cs typeface="メイリオ" panose="020B0604030504040204" pitchFamily="50" charset="-128"/>
              </a:rPr>
              <a:t>Campagnes publicitaires (études de marché, campagne de communication, marketing direct), coordination, traduction-interprétariat, séminaires, organisation d’événements, etc.</a:t>
            </a:r>
            <a:endParaRPr lang="ja-JP" altLang="en-US" sz="1400" dirty="0">
              <a:latin typeface="Corbel" panose="020B0503020204020204" pitchFamily="34" charset="0"/>
              <a:ea typeface="メイリオ" panose="020B0604030504040204" pitchFamily="50" charset="-128"/>
              <a:cs typeface="メイリオ" panose="020B0604030504040204" pitchFamily="50" charset="-128"/>
            </a:endParaRPr>
          </a:p>
        </p:txBody>
      </p:sp>
      <p:sp>
        <p:nvSpPr>
          <p:cNvPr id="8" name="テキスト ボックス 7"/>
          <p:cNvSpPr txBox="1"/>
          <p:nvPr/>
        </p:nvSpPr>
        <p:spPr>
          <a:xfrm>
            <a:off x="2697456" y="952438"/>
            <a:ext cx="8831126" cy="492443"/>
          </a:xfrm>
          <a:prstGeom prst="rect">
            <a:avLst/>
          </a:prstGeom>
          <a:noFill/>
        </p:spPr>
        <p:txBody>
          <a:bodyPr wrap="square" rtlCol="0">
            <a:spAutoFit/>
          </a:bodyPr>
          <a:lstStyle/>
          <a:p>
            <a:r>
              <a:rPr lang="fr-FR" altLang="ja-JP" sz="2600" dirty="0">
                <a:latin typeface="Corbel" panose="020B0503020204020204" pitchFamily="34" charset="0"/>
                <a:ea typeface="メイリオ" panose="020B0604030504040204" pitchFamily="50" charset="-128"/>
                <a:cs typeface="メイリオ" panose="020B0604030504040204" pitchFamily="50" charset="-128"/>
              </a:rPr>
              <a:t>Conseil à l’international</a:t>
            </a:r>
            <a:endParaRPr lang="ja-JP" altLang="en-US" sz="2600" dirty="0">
              <a:latin typeface="Corbel" panose="020B0503020204020204" pitchFamily="34" charset="0"/>
              <a:ea typeface="メイリオ" panose="020B0604030504040204" pitchFamily="50" charset="-128"/>
              <a:cs typeface="メイリオ" panose="020B0604030504040204" pitchFamily="50" charset="-128"/>
            </a:endParaRPr>
          </a:p>
        </p:txBody>
      </p:sp>
      <p:sp>
        <p:nvSpPr>
          <p:cNvPr id="15" name="テキスト ボックス 14"/>
          <p:cNvSpPr txBox="1"/>
          <p:nvPr/>
        </p:nvSpPr>
        <p:spPr>
          <a:xfrm>
            <a:off x="2724404" y="3845934"/>
            <a:ext cx="7622910" cy="492443"/>
          </a:xfrm>
          <a:prstGeom prst="rect">
            <a:avLst/>
          </a:prstGeom>
          <a:noFill/>
        </p:spPr>
        <p:txBody>
          <a:bodyPr wrap="square" rtlCol="0">
            <a:spAutoFit/>
          </a:bodyPr>
          <a:lstStyle/>
          <a:p>
            <a:r>
              <a:rPr lang="fr-FR" altLang="ja-JP" sz="2600" dirty="0">
                <a:latin typeface="Corbel" panose="020B0503020204020204" pitchFamily="34" charset="0"/>
                <a:ea typeface="メイリオ" panose="020B0604030504040204" pitchFamily="50" charset="-128"/>
                <a:cs typeface="メイリオ" panose="020B0604030504040204" pitchFamily="50" charset="-128"/>
              </a:rPr>
              <a:t>Partenariats avec la JICA et le JETRO</a:t>
            </a:r>
          </a:p>
        </p:txBody>
      </p:sp>
      <p:sp>
        <p:nvSpPr>
          <p:cNvPr id="4" name="スライド番号プレースホルダー 3"/>
          <p:cNvSpPr>
            <a:spLocks noGrp="1"/>
          </p:cNvSpPr>
          <p:nvPr>
            <p:ph type="sldNum" sz="quarter" idx="12"/>
          </p:nvPr>
        </p:nvSpPr>
        <p:spPr>
          <a:xfrm>
            <a:off x="10933044" y="6356350"/>
            <a:ext cx="420756" cy="365125"/>
          </a:xfrm>
        </p:spPr>
        <p:txBody>
          <a:bodyPr/>
          <a:lstStyle/>
          <a:p>
            <a:fld id="{8A9247E4-6DBF-40B0-A4D0-4E3333146198}" type="slidenum">
              <a:rPr kumimoji="1" lang="ja-JP" altLang="en-US" smtClean="0">
                <a:latin typeface="Corbel" panose="020B0503020204020204" pitchFamily="34" charset="0"/>
              </a:rPr>
              <a:t>11</a:t>
            </a:fld>
            <a:endParaRPr kumimoji="1" lang="ja-JP" altLang="en-US" dirty="0">
              <a:latin typeface="Corbel" panose="020B0503020204020204" pitchFamily="34" charset="0"/>
            </a:endParaRPr>
          </a:p>
        </p:txBody>
      </p:sp>
      <p:pic>
        <p:nvPicPr>
          <p:cNvPr id="21" name="図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500" y="3876371"/>
            <a:ext cx="2073600" cy="2073600"/>
          </a:xfrm>
          <a:prstGeom prst="rect">
            <a:avLst/>
          </a:prstGeom>
        </p:spPr>
      </p:pic>
      <p:pic>
        <p:nvPicPr>
          <p:cNvPr id="24" name="図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500" y="990600"/>
            <a:ext cx="2073600" cy="2073600"/>
          </a:xfrm>
          <a:prstGeom prst="rect">
            <a:avLst/>
          </a:prstGeom>
        </p:spPr>
      </p:pic>
      <p:sp>
        <p:nvSpPr>
          <p:cNvPr id="17" name="テキスト ボックス 16"/>
          <p:cNvSpPr txBox="1"/>
          <p:nvPr/>
        </p:nvSpPr>
        <p:spPr>
          <a:xfrm>
            <a:off x="2730501" y="4386661"/>
            <a:ext cx="9203590" cy="954107"/>
          </a:xfrm>
          <a:prstGeom prst="rect">
            <a:avLst/>
          </a:prstGeom>
          <a:noFill/>
        </p:spPr>
        <p:txBody>
          <a:bodyPr wrap="square" rtlCol="0">
            <a:spAutoFit/>
          </a:bodyPr>
          <a:lstStyle/>
          <a:p>
            <a:r>
              <a:rPr lang="fr-FR" altLang="ja-JP" sz="1400" dirty="0">
                <a:latin typeface="Corbel" panose="020B0503020204020204" pitchFamily="34" charset="0"/>
                <a:ea typeface="メイリオ" panose="020B0604030504040204" pitchFamily="50" charset="-128"/>
                <a:cs typeface="メイリオ" panose="020B0604030504040204" pitchFamily="50" charset="-128"/>
              </a:rPr>
              <a:t>Nous sommes votre interlocuteur privilégié sur le terrain, à travers notre rôle de consultant pour les entreprises souhaitant s’inscrire dans les projets menés par la JICA (Agence Japonaise de Coopération Internationale) sur la coopération et le développement entre les peuples, ou par le JETRO (Organisation Japonaise du Commerce Extérieur) en lien avec l’économie africaine.</a:t>
            </a:r>
          </a:p>
        </p:txBody>
      </p:sp>
      <p:sp>
        <p:nvSpPr>
          <p:cNvPr id="14" name="タイトル 1"/>
          <p:cNvSpPr txBox="1">
            <a:spLocks/>
          </p:cNvSpPr>
          <p:nvPr/>
        </p:nvSpPr>
        <p:spPr>
          <a:xfrm>
            <a:off x="345855" y="102747"/>
            <a:ext cx="11408735" cy="4509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fr-FR" altLang="ja-JP" sz="2600" dirty="0">
                <a:solidFill>
                  <a:schemeClr val="bg1"/>
                </a:solidFill>
                <a:latin typeface="Corbel" panose="020B0503020204020204" pitchFamily="34" charset="0"/>
                <a:ea typeface="メイリオ" panose="020B0604030504040204" pitchFamily="50" charset="-128"/>
                <a:cs typeface="メイリオ" panose="020B0604030504040204" pitchFamily="50" charset="-128"/>
              </a:rPr>
              <a:t>Business consulting pour l’Europe, l’Afrique et le Japon</a:t>
            </a:r>
            <a:endParaRPr lang="ja-JP" altLang="en-US" sz="2600" dirty="0">
              <a:solidFill>
                <a:schemeClr val="bg1"/>
              </a:solidFill>
              <a:latin typeface="Corbel" panose="020B0503020204020204" pitchFamily="34" charset="0"/>
              <a:ea typeface="メイリオ" panose="020B0604030504040204" pitchFamily="50" charset="-128"/>
              <a:cs typeface="メイリオ" panose="020B0604030504040204" pitchFamily="50" charset="-128"/>
            </a:endParaRPr>
          </a:p>
        </p:txBody>
      </p:sp>
      <p:sp>
        <p:nvSpPr>
          <p:cNvPr id="12" name="フッター プレースホルダー 2"/>
          <p:cNvSpPr txBox="1">
            <a:spLocks/>
          </p:cNvSpPr>
          <p:nvPr/>
        </p:nvSpPr>
        <p:spPr>
          <a:xfrm>
            <a:off x="8716617" y="6356350"/>
            <a:ext cx="235345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s-ES" altLang="ja-JP" dirty="0">
                <a:latin typeface="Corbel" panose="020B0503020204020204" pitchFamily="34" charset="0"/>
              </a:rPr>
              <a:t>© SUCRECUBE Technologies</a:t>
            </a:r>
            <a:endParaRPr lang="ja-JP" altLang="en-US" dirty="0">
              <a:latin typeface="Corbel" panose="020B0503020204020204" pitchFamily="34" charset="0"/>
            </a:endParaRPr>
          </a:p>
        </p:txBody>
      </p:sp>
    </p:spTree>
    <p:extLst>
      <p:ext uri="{BB962C8B-B14F-4D97-AF65-F5344CB8AC3E}">
        <p14:creationId xmlns:p14="http://schemas.microsoft.com/office/powerpoint/2010/main" val="10548260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0" y="0"/>
            <a:ext cx="12192000" cy="613317"/>
          </a:xfrm>
          <a:prstGeom prst="rect">
            <a:avLst/>
          </a:prstGeom>
          <a:solidFill>
            <a:srgbClr val="33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orbel" panose="020B0503020204020204" pitchFamily="34" charset="0"/>
            </a:endParaRPr>
          </a:p>
        </p:txBody>
      </p:sp>
      <p:sp>
        <p:nvSpPr>
          <p:cNvPr id="4" name="スライド番号プレースホルダー 3"/>
          <p:cNvSpPr>
            <a:spLocks noGrp="1"/>
          </p:cNvSpPr>
          <p:nvPr>
            <p:ph type="sldNum" sz="quarter" idx="12"/>
          </p:nvPr>
        </p:nvSpPr>
        <p:spPr/>
        <p:txBody>
          <a:bodyPr/>
          <a:lstStyle/>
          <a:p>
            <a:fld id="{8A9247E4-6DBF-40B0-A4D0-4E3333146198}" type="slidenum">
              <a:rPr kumimoji="1" lang="ja-JP" altLang="en-US" smtClean="0">
                <a:latin typeface="Corbel" panose="020B0503020204020204" pitchFamily="34" charset="0"/>
              </a:rPr>
              <a:t>12</a:t>
            </a:fld>
            <a:endParaRPr kumimoji="1" lang="ja-JP" altLang="en-US" dirty="0">
              <a:latin typeface="Corbel" panose="020B0503020204020204" pitchFamily="34" charset="0"/>
            </a:endParaRPr>
          </a:p>
        </p:txBody>
      </p:sp>
      <p:sp>
        <p:nvSpPr>
          <p:cNvPr id="6" name="テキスト ボックス 5"/>
          <p:cNvSpPr txBox="1"/>
          <p:nvPr/>
        </p:nvSpPr>
        <p:spPr>
          <a:xfrm>
            <a:off x="2842888" y="1455326"/>
            <a:ext cx="9091203" cy="1600438"/>
          </a:xfrm>
          <a:prstGeom prst="rect">
            <a:avLst/>
          </a:prstGeom>
          <a:noFill/>
        </p:spPr>
        <p:txBody>
          <a:bodyPr wrap="square" rtlCol="0">
            <a:spAutoFit/>
          </a:bodyPr>
          <a:lstStyle/>
          <a:p>
            <a:r>
              <a:rPr lang="fr-FR" altLang="ja-JP" sz="1400" dirty="0">
                <a:latin typeface="Corbel" panose="020B0503020204020204" pitchFamily="34" charset="0"/>
                <a:ea typeface="メイリオ" panose="020B0604030504040204" pitchFamily="50" charset="-128"/>
                <a:cs typeface="メイリオ" panose="020B0604030504040204" pitchFamily="50" charset="-128"/>
              </a:rPr>
              <a:t>Profitez des opportunités de business offertes par la capitale en domiciliant votre entreprise ou en louant des bureaux à Paris. Vous serez immédiatement opérationnel grâce aux espaces de travail équipés et connectés, et pourrez ainsi commencer à prospecter et construire vos projets. </a:t>
            </a:r>
          </a:p>
          <a:p>
            <a:r>
              <a:rPr lang="fr-FR" altLang="ja-JP" sz="1400" dirty="0">
                <a:latin typeface="Corbel" panose="020B0503020204020204" pitchFamily="34" charset="0"/>
                <a:ea typeface="メイリオ" panose="020B0604030504040204" pitchFamily="50" charset="-128"/>
                <a:cs typeface="メイリオ" panose="020B0604030504040204" pitchFamily="50" charset="-128"/>
              </a:rPr>
              <a:t>Réduisez vos coûts immobiliers grâce à la souplesse de nos formules de location de bureaux à partir d’une heure, ou pour de plus longues périodes.</a:t>
            </a:r>
            <a:endParaRPr lang="ja-JP" altLang="en-US" sz="1400" dirty="0">
              <a:latin typeface="Corbel" panose="020B0503020204020204" pitchFamily="34" charset="0"/>
              <a:ea typeface="メイリオ" panose="020B0604030504040204" pitchFamily="50" charset="-128"/>
              <a:cs typeface="メイリオ" panose="020B0604030504040204" pitchFamily="50" charset="-128"/>
            </a:endParaRPr>
          </a:p>
          <a:p>
            <a:endParaRPr lang="ja-JP" altLang="en-US" sz="1400" dirty="0">
              <a:latin typeface="Corbel" panose="020B0503020204020204" pitchFamily="34" charset="0"/>
              <a:ea typeface="メイリオ" panose="020B0604030504040204" pitchFamily="50" charset="-128"/>
              <a:cs typeface="メイリオ" panose="020B0604030504040204" pitchFamily="50" charset="-128"/>
            </a:endParaRPr>
          </a:p>
          <a:p>
            <a:r>
              <a:rPr lang="en-US" altLang="ja-JP" sz="1400" dirty="0">
                <a:latin typeface="Corbel" panose="020B0503020204020204" pitchFamily="34" charset="0"/>
                <a:ea typeface="メイリオ" panose="020B0604030504040204" pitchFamily="50" charset="-128"/>
                <a:cs typeface="メイリオ" panose="020B0604030504040204" pitchFamily="50" charset="-128"/>
              </a:rPr>
              <a:t>※</a:t>
            </a:r>
            <a:r>
              <a:rPr lang="fr-FR" altLang="ja-JP" sz="1400" dirty="0">
                <a:latin typeface="Corbel" panose="020B0503020204020204" pitchFamily="34" charset="0"/>
                <a:ea typeface="メイリオ" panose="020B0604030504040204" pitchFamily="50" charset="-128"/>
                <a:cs typeface="メイリオ" panose="020B0604030504040204" pitchFamily="50" charset="-128"/>
              </a:rPr>
              <a:t>Une adresse prestigieuse dans le 1</a:t>
            </a:r>
            <a:r>
              <a:rPr lang="fr-FR" altLang="ja-JP" sz="1400" baseline="30000" dirty="0">
                <a:latin typeface="Corbel" panose="020B0503020204020204" pitchFamily="34" charset="0"/>
                <a:ea typeface="メイリオ" panose="020B0604030504040204" pitchFamily="50" charset="-128"/>
                <a:cs typeface="メイリオ" panose="020B0604030504040204" pitchFamily="50" charset="-128"/>
              </a:rPr>
              <a:t>er</a:t>
            </a:r>
            <a:r>
              <a:rPr lang="fr-FR" altLang="ja-JP" sz="1400" dirty="0">
                <a:latin typeface="Corbel" panose="020B0503020204020204" pitchFamily="34" charset="0"/>
                <a:ea typeface="メイリオ" panose="020B0604030504040204" pitchFamily="50" charset="-128"/>
                <a:cs typeface="メイリオ" panose="020B0604030504040204" pitchFamily="50" charset="-128"/>
              </a:rPr>
              <a:t> arrondissement (quartier Opéra)</a:t>
            </a:r>
            <a:endParaRPr lang="ja-JP" altLang="en-US" sz="1400" dirty="0">
              <a:latin typeface="Corbel" panose="020B0503020204020204" pitchFamily="34" charset="0"/>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2842888" y="894563"/>
            <a:ext cx="8576835" cy="461665"/>
          </a:xfrm>
          <a:prstGeom prst="rect">
            <a:avLst/>
          </a:prstGeom>
          <a:noFill/>
        </p:spPr>
        <p:txBody>
          <a:bodyPr wrap="square" rtlCol="0">
            <a:spAutoFit/>
          </a:bodyPr>
          <a:lstStyle/>
          <a:p>
            <a:r>
              <a:rPr lang="fr-FR" altLang="ja-JP" sz="2400" dirty="0">
                <a:latin typeface="Corbel" panose="020B0503020204020204" pitchFamily="34" charset="0"/>
                <a:ea typeface="メイリオ" panose="020B0604030504040204" pitchFamily="50" charset="-128"/>
                <a:cs typeface="メイリオ" panose="020B0604030504040204" pitchFamily="50" charset="-128"/>
              </a:rPr>
              <a:t>Un centre d’affaires au cœur de Paris</a:t>
            </a:r>
            <a:endParaRPr lang="ja-JP" altLang="en-US" sz="2400" dirty="0">
              <a:latin typeface="Corbel" panose="020B0503020204020204" pitchFamily="34" charset="0"/>
              <a:ea typeface="メイリオ" panose="020B0604030504040204" pitchFamily="50" charset="-128"/>
              <a:cs typeface="メイリオ" panose="020B0604030504040204" pitchFamily="50" charset="-128"/>
            </a:endParaRPr>
          </a:p>
        </p:txBody>
      </p:sp>
      <p:sp>
        <p:nvSpPr>
          <p:cNvPr id="9" name="テキスト ボックス 8"/>
          <p:cNvSpPr txBox="1"/>
          <p:nvPr/>
        </p:nvSpPr>
        <p:spPr>
          <a:xfrm>
            <a:off x="3731340" y="4279423"/>
            <a:ext cx="8023250" cy="1169551"/>
          </a:xfrm>
          <a:prstGeom prst="rect">
            <a:avLst/>
          </a:prstGeom>
          <a:noFill/>
        </p:spPr>
        <p:txBody>
          <a:bodyPr wrap="square" rtlCol="0">
            <a:spAutoFit/>
          </a:bodyPr>
          <a:lstStyle/>
          <a:p>
            <a:r>
              <a:rPr lang="fr-FR" altLang="ja-JP" sz="1400" dirty="0">
                <a:latin typeface="Corbel" panose="020B0503020204020204" pitchFamily="34" charset="0"/>
                <a:ea typeface="メイリオ" panose="020B0604030504040204" pitchFamily="50" charset="-128"/>
                <a:cs typeface="メイリオ" panose="020B0604030504040204" pitchFamily="50" charset="-128"/>
              </a:rPr>
              <a:t>Profitez d’un espace de réunion idéal pour recevoir vos clients ou faire vos réunions. N’hésitez pas à nous contacter si vous avez besoin de plus grands espaces pour des séminaires par exemple.Le centre d’affaire est facile d’accès et idéalement situé dans le 1</a:t>
            </a:r>
            <a:r>
              <a:rPr lang="fr-FR" altLang="ja-JP" sz="1400" baseline="30000" dirty="0">
                <a:latin typeface="Corbel" panose="020B0503020204020204" pitchFamily="34" charset="0"/>
                <a:ea typeface="メイリオ" panose="020B0604030504040204" pitchFamily="50" charset="-128"/>
                <a:cs typeface="メイリオ" panose="020B0604030504040204" pitchFamily="50" charset="-128"/>
              </a:rPr>
              <a:t>er</a:t>
            </a:r>
            <a:r>
              <a:rPr lang="fr-FR" altLang="ja-JP" sz="1400" dirty="0">
                <a:latin typeface="Corbel" panose="020B0503020204020204" pitchFamily="34" charset="0"/>
                <a:ea typeface="メイリオ" panose="020B0604030504040204" pitchFamily="50" charset="-128"/>
                <a:cs typeface="メイリオ" panose="020B0604030504040204" pitchFamily="50" charset="-128"/>
              </a:rPr>
              <a:t> arrondissement de Paris (quartier de l’Opéra).</a:t>
            </a:r>
          </a:p>
          <a:p>
            <a:endParaRPr lang="fr-FR" altLang="ja-JP" sz="1400" dirty="0">
              <a:latin typeface="Corbel" panose="020B0503020204020204" pitchFamily="34" charset="0"/>
              <a:ea typeface="メイリオ" panose="020B0604030504040204" pitchFamily="50" charset="-128"/>
              <a:cs typeface="メイリオ" panose="020B0604030504040204" pitchFamily="50" charset="-128"/>
            </a:endParaRPr>
          </a:p>
          <a:p>
            <a:r>
              <a:rPr lang="fr-FR" altLang="ja-JP" sz="1400" dirty="0">
                <a:latin typeface="Corbel" panose="020B0503020204020204" pitchFamily="34" charset="0"/>
                <a:ea typeface="メイリオ" panose="020B0604030504040204" pitchFamily="50" charset="-128"/>
                <a:cs typeface="メイリオ" panose="020B0604030504040204" pitchFamily="50" charset="-128"/>
              </a:rPr>
              <a:t>Un espace entièrement connecté : téléphone IP, Wi-Fi, etc.</a:t>
            </a:r>
          </a:p>
        </p:txBody>
      </p:sp>
      <p:sp>
        <p:nvSpPr>
          <p:cNvPr id="11" name="テキスト ボックス 10"/>
          <p:cNvSpPr txBox="1"/>
          <p:nvPr/>
        </p:nvSpPr>
        <p:spPr>
          <a:xfrm>
            <a:off x="3709381" y="3766422"/>
            <a:ext cx="7838572" cy="461665"/>
          </a:xfrm>
          <a:prstGeom prst="rect">
            <a:avLst/>
          </a:prstGeom>
          <a:noFill/>
        </p:spPr>
        <p:txBody>
          <a:bodyPr wrap="square" rtlCol="0">
            <a:spAutoFit/>
          </a:bodyPr>
          <a:lstStyle/>
          <a:p>
            <a:r>
              <a:rPr lang="fr-FR" altLang="ja-JP" sz="2400" dirty="0">
                <a:latin typeface="Corbel" panose="020B0503020204020204" pitchFamily="34" charset="0"/>
                <a:ea typeface="メイリオ" panose="020B0604030504040204" pitchFamily="50" charset="-128"/>
                <a:cs typeface="メイリオ" panose="020B0604030504040204" pitchFamily="50" charset="-128"/>
              </a:rPr>
              <a:t>Location d’espace de réunion (dans le centre d’affaires)</a:t>
            </a:r>
            <a:endParaRPr lang="ja-JP" altLang="en-US" sz="2400" dirty="0">
              <a:latin typeface="Corbel" panose="020B0503020204020204" pitchFamily="34" charset="0"/>
              <a:ea typeface="メイリオ" panose="020B0604030504040204" pitchFamily="50" charset="-128"/>
              <a:cs typeface="メイリオ" panose="020B0604030504040204" pitchFamily="50" charset="-128"/>
            </a:endParaRPr>
          </a:p>
        </p:txBody>
      </p:sp>
      <p:pic>
        <p:nvPicPr>
          <p:cNvPr id="22" name="図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041" y="876410"/>
            <a:ext cx="2186154" cy="2186154"/>
          </a:xfrm>
          <a:prstGeom prst="rect">
            <a:avLst/>
          </a:prstGeom>
        </p:spPr>
      </p:pic>
      <p:pic>
        <p:nvPicPr>
          <p:cNvPr id="23" name="図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040" y="3845934"/>
            <a:ext cx="2186155" cy="2186155"/>
          </a:xfrm>
          <a:prstGeom prst="rect">
            <a:avLst/>
          </a:prstGeom>
        </p:spPr>
      </p:pic>
      <p:pic>
        <p:nvPicPr>
          <p:cNvPr id="24" name="図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2888" y="3864512"/>
            <a:ext cx="605990" cy="605990"/>
          </a:xfrm>
          <a:prstGeom prst="rect">
            <a:avLst/>
          </a:prstGeom>
        </p:spPr>
      </p:pic>
      <p:pic>
        <p:nvPicPr>
          <p:cNvPr id="25" name="図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42888" y="4644017"/>
            <a:ext cx="605990" cy="605990"/>
          </a:xfrm>
          <a:prstGeom prst="rect">
            <a:avLst/>
          </a:prstGeom>
        </p:spPr>
      </p:pic>
      <p:sp>
        <p:nvSpPr>
          <p:cNvPr id="14" name="タイトル 1"/>
          <p:cNvSpPr txBox="1">
            <a:spLocks/>
          </p:cNvSpPr>
          <p:nvPr/>
        </p:nvSpPr>
        <p:spPr>
          <a:xfrm>
            <a:off x="345855" y="102747"/>
            <a:ext cx="11408735" cy="4509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fr-FR" altLang="ja-JP" sz="2600" dirty="0">
                <a:solidFill>
                  <a:schemeClr val="bg1"/>
                </a:solidFill>
                <a:latin typeface="Corbel" panose="020B0503020204020204" pitchFamily="34" charset="0"/>
                <a:ea typeface="メイリオ" panose="020B0604030504040204" pitchFamily="50" charset="-128"/>
                <a:cs typeface="メイリオ" panose="020B0604030504040204" pitchFamily="50" charset="-128"/>
              </a:rPr>
              <a:t>Votre bureau à Paris</a:t>
            </a:r>
            <a:endParaRPr lang="ja-JP" altLang="en-US" sz="2600" dirty="0">
              <a:solidFill>
                <a:schemeClr val="bg1"/>
              </a:solidFill>
              <a:latin typeface="Corbel" panose="020B0503020204020204" pitchFamily="34" charset="0"/>
              <a:ea typeface="メイリオ" panose="020B0604030504040204" pitchFamily="50" charset="-128"/>
              <a:cs typeface="メイリオ" panose="020B0604030504040204" pitchFamily="50" charset="-128"/>
            </a:endParaRPr>
          </a:p>
        </p:txBody>
      </p:sp>
      <p:pic>
        <p:nvPicPr>
          <p:cNvPr id="15" name="図 14">
            <a:extLst>
              <a:ext uri="{FF2B5EF4-FFF2-40B4-BE49-F238E27FC236}">
                <a16:creationId xmlns:a16="http://schemas.microsoft.com/office/drawing/2014/main" xmlns="" id="{7C595EC3-0DF3-4C74-95B6-5CA3949118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42888" y="5413675"/>
            <a:ext cx="605990" cy="605990"/>
          </a:xfrm>
          <a:prstGeom prst="rect">
            <a:avLst/>
          </a:prstGeom>
        </p:spPr>
      </p:pic>
      <p:sp>
        <p:nvSpPr>
          <p:cNvPr id="17" name="フッター プレースホルダー 2"/>
          <p:cNvSpPr txBox="1">
            <a:spLocks/>
          </p:cNvSpPr>
          <p:nvPr/>
        </p:nvSpPr>
        <p:spPr>
          <a:xfrm>
            <a:off x="8716617" y="6356350"/>
            <a:ext cx="235345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s-ES" altLang="ja-JP" dirty="0">
                <a:latin typeface="Corbel" panose="020B0503020204020204" pitchFamily="34" charset="0"/>
              </a:rPr>
              <a:t>© SUCRECUBE Technologies</a:t>
            </a:r>
            <a:endParaRPr lang="ja-JP" altLang="en-US" dirty="0">
              <a:latin typeface="Corbel" panose="020B0503020204020204" pitchFamily="34" charset="0"/>
            </a:endParaRPr>
          </a:p>
        </p:txBody>
      </p:sp>
    </p:spTree>
    <p:extLst>
      <p:ext uri="{BB962C8B-B14F-4D97-AF65-F5344CB8AC3E}">
        <p14:creationId xmlns:p14="http://schemas.microsoft.com/office/powerpoint/2010/main" val="224775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0" y="0"/>
            <a:ext cx="12192000" cy="613317"/>
          </a:xfrm>
          <a:prstGeom prst="rect">
            <a:avLst/>
          </a:prstGeom>
          <a:solidFill>
            <a:srgbClr val="33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orbel" panose="020B0503020204020204" pitchFamily="34" charset="0"/>
            </a:endParaRPr>
          </a:p>
        </p:txBody>
      </p:sp>
      <p:sp>
        <p:nvSpPr>
          <p:cNvPr id="4" name="スライド番号プレースホルダー 3"/>
          <p:cNvSpPr>
            <a:spLocks noGrp="1"/>
          </p:cNvSpPr>
          <p:nvPr>
            <p:ph type="sldNum" sz="quarter" idx="12"/>
          </p:nvPr>
        </p:nvSpPr>
        <p:spPr/>
        <p:txBody>
          <a:bodyPr/>
          <a:lstStyle/>
          <a:p>
            <a:fld id="{8A9247E4-6DBF-40B0-A4D0-4E3333146198}" type="slidenum">
              <a:rPr kumimoji="1" lang="ja-JP" altLang="en-US" smtClean="0">
                <a:latin typeface="Corbel" panose="020B0503020204020204" pitchFamily="34" charset="0"/>
              </a:rPr>
              <a:t>13</a:t>
            </a:fld>
            <a:endParaRPr kumimoji="1" lang="ja-JP" altLang="en-US">
              <a:latin typeface="Corbel" panose="020B0503020204020204" pitchFamily="34" charset="0"/>
            </a:endParaRPr>
          </a:p>
        </p:txBody>
      </p:sp>
      <p:sp>
        <p:nvSpPr>
          <p:cNvPr id="7" name="テキスト ボックス 6"/>
          <p:cNvSpPr txBox="1"/>
          <p:nvPr/>
        </p:nvSpPr>
        <p:spPr>
          <a:xfrm>
            <a:off x="2990129" y="1601708"/>
            <a:ext cx="8943961" cy="584775"/>
          </a:xfrm>
          <a:prstGeom prst="rect">
            <a:avLst/>
          </a:prstGeom>
          <a:noFill/>
        </p:spPr>
        <p:txBody>
          <a:bodyPr wrap="square" rtlCol="0">
            <a:spAutoFit/>
          </a:bodyPr>
          <a:lstStyle/>
          <a:p>
            <a:r>
              <a:rPr lang="fr-FR" altLang="ja-JP" sz="1600" dirty="0">
                <a:latin typeface="Corbel" panose="020B0503020204020204" pitchFamily="34" charset="0"/>
                <a:ea typeface="メイリオ" panose="020B0604030504040204" pitchFamily="50" charset="-128"/>
                <a:cs typeface="メイリオ" panose="020B0604030504040204" pitchFamily="50" charset="-128"/>
              </a:rPr>
              <a:t>Le site « Paris et Toi » administré par SUCRECUBE est un portail d’informations où se retrouvent les amoureux de la France pour partager leurs idées et leurs opinions.</a:t>
            </a:r>
          </a:p>
        </p:txBody>
      </p:sp>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555" y="894816"/>
            <a:ext cx="2716574" cy="5416062"/>
          </a:xfrm>
          <a:prstGeom prst="rect">
            <a:avLst/>
          </a:prstGeom>
        </p:spPr>
      </p:pic>
      <p:sp>
        <p:nvSpPr>
          <p:cNvPr id="9" name="テキスト ボックス 8"/>
          <p:cNvSpPr txBox="1"/>
          <p:nvPr/>
        </p:nvSpPr>
        <p:spPr>
          <a:xfrm>
            <a:off x="2945911" y="859696"/>
            <a:ext cx="8780582" cy="830997"/>
          </a:xfrm>
          <a:prstGeom prst="rect">
            <a:avLst/>
          </a:prstGeom>
          <a:noFill/>
        </p:spPr>
        <p:txBody>
          <a:bodyPr wrap="square" rtlCol="0">
            <a:spAutoFit/>
          </a:bodyPr>
          <a:lstStyle/>
          <a:p>
            <a:r>
              <a:rPr lang="fr-FR" altLang="ja-JP" sz="2400" dirty="0">
                <a:latin typeface="Corbel" panose="020B0503020204020204" pitchFamily="34" charset="0"/>
                <a:ea typeface="メイリオ" panose="020B0604030504040204" pitchFamily="50" charset="-128"/>
                <a:cs typeface="メイリオ" panose="020B0604030504040204" pitchFamily="50" charset="-128"/>
              </a:rPr>
              <a:t>Un portail participatif regorgeant</a:t>
            </a:r>
            <a:r>
              <a:rPr lang="fr-FR" altLang="ja-JP" sz="2400" dirty="0">
                <a:solidFill>
                  <a:srgbClr val="FF0000"/>
                </a:solidFill>
                <a:latin typeface="Corbel" panose="020B0503020204020204" pitchFamily="34" charset="0"/>
                <a:ea typeface="メイリオ" panose="020B0604030504040204" pitchFamily="50" charset="-128"/>
                <a:cs typeface="メイリオ" panose="020B0604030504040204" pitchFamily="50" charset="-128"/>
              </a:rPr>
              <a:t> </a:t>
            </a:r>
            <a:r>
              <a:rPr lang="fr-FR" altLang="ja-JP" sz="2400" dirty="0">
                <a:latin typeface="Corbel" panose="020B0503020204020204" pitchFamily="34" charset="0"/>
                <a:ea typeface="メイリオ" panose="020B0604030504040204" pitchFamily="50" charset="-128"/>
                <a:cs typeface="メイリオ" panose="020B0604030504040204" pitchFamily="50" charset="-128"/>
              </a:rPr>
              <a:t>d’informations pratiques sur la France</a:t>
            </a:r>
            <a:endParaRPr lang="ja-JP" altLang="en-US" sz="2400" dirty="0">
              <a:latin typeface="Corbel" panose="020B0503020204020204" pitchFamily="34" charset="0"/>
              <a:ea typeface="メイリオ" panose="020B0604030504040204" pitchFamily="50" charset="-128"/>
              <a:cs typeface="メイリオ" panose="020B0604030504040204" pitchFamily="50" charset="-128"/>
            </a:endParaRPr>
          </a:p>
        </p:txBody>
      </p:sp>
      <p:sp>
        <p:nvSpPr>
          <p:cNvPr id="11" name="テキスト ボックス 10"/>
          <p:cNvSpPr txBox="1"/>
          <p:nvPr/>
        </p:nvSpPr>
        <p:spPr>
          <a:xfrm>
            <a:off x="2945911" y="3841345"/>
            <a:ext cx="8528768" cy="2554545"/>
          </a:xfrm>
          <a:prstGeom prst="rect">
            <a:avLst/>
          </a:prstGeom>
          <a:noFill/>
        </p:spPr>
        <p:txBody>
          <a:bodyPr wrap="square" rtlCol="0">
            <a:spAutoFit/>
          </a:bodyPr>
          <a:lstStyle/>
          <a:p>
            <a:r>
              <a:rPr lang="fr-FR" altLang="ja-JP" sz="1600" dirty="0">
                <a:latin typeface="Corbel" panose="020B0503020204020204" pitchFamily="34" charset="0"/>
                <a:ea typeface="メイリオ" panose="020B0604030504040204" pitchFamily="50" charset="-128"/>
                <a:cs typeface="メイリオ" panose="020B0604030504040204" pitchFamily="50" charset="-128"/>
              </a:rPr>
              <a:t>On a beau vouloir augmenter son chiffre d’affaire ou améliorer la fréquentation de son établissement, il est souvent difficile d’avoir la visibilité nécessaire auprès de la clientèle. Il est vrai que, même en écrivant un blog, on se retrouve noyé dans la masse d’informations avec très peu d’espoir de se retrouver en tête des résultats de recherche sur Google.</a:t>
            </a:r>
          </a:p>
          <a:p>
            <a:r>
              <a:rPr lang="fr-FR" altLang="ja-JP" sz="1600" dirty="0">
                <a:latin typeface="Corbel" panose="020B0503020204020204" pitchFamily="34" charset="0"/>
                <a:ea typeface="メイリオ" panose="020B0604030504040204" pitchFamily="50" charset="-128"/>
                <a:cs typeface="メイリオ" panose="020B0604030504040204" pitchFamily="50" charset="-128"/>
              </a:rPr>
              <a:t>Vous pouvez non seulement communiquer régulièrement sur votre actualité, mais également y afficher une bannière ou publier un article sur « Paris et Toi » : autant de moyens de développer votre activité</a:t>
            </a:r>
            <a:r>
              <a:rPr lang="fr-FR" altLang="ja-JP" sz="1600" dirty="0">
                <a:solidFill>
                  <a:srgbClr val="FF0000"/>
                </a:solidFill>
                <a:latin typeface="Corbel" panose="020B0503020204020204" pitchFamily="34" charset="0"/>
                <a:ea typeface="メイリオ" panose="020B0604030504040204" pitchFamily="50" charset="-128"/>
                <a:cs typeface="メイリオ" panose="020B0604030504040204" pitchFamily="50" charset="-128"/>
              </a:rPr>
              <a:t> </a:t>
            </a:r>
            <a:r>
              <a:rPr lang="fr-FR" altLang="ja-JP" sz="1600" dirty="0">
                <a:latin typeface="Corbel" panose="020B0503020204020204" pitchFamily="34" charset="0"/>
                <a:ea typeface="メイリオ" panose="020B0604030504040204" pitchFamily="50" charset="-128"/>
                <a:cs typeface="メイリオ" panose="020B0604030504040204" pitchFamily="50" charset="-128"/>
              </a:rPr>
              <a:t>de manière simple et à un coût raisonnable.</a:t>
            </a:r>
          </a:p>
          <a:p>
            <a:r>
              <a:rPr lang="fr-FR" altLang="ja-JP" sz="1600" dirty="0">
                <a:latin typeface="Corbel" panose="020B0503020204020204" pitchFamily="34" charset="0"/>
                <a:ea typeface="メイリオ" panose="020B0604030504040204" pitchFamily="50" charset="-128"/>
                <a:cs typeface="メイリオ" panose="020B0604030504040204" pitchFamily="50" charset="-128"/>
              </a:rPr>
              <a:t>N’hésitez pas à nous contacter pour connaître nos tarifs.</a:t>
            </a:r>
          </a:p>
          <a:p>
            <a:endParaRPr lang="fr-FR" altLang="ja-JP" sz="1600" dirty="0">
              <a:latin typeface="Corbel" panose="020B0503020204020204" pitchFamily="34" charset="0"/>
              <a:ea typeface="メイリオ" panose="020B0604030504040204" pitchFamily="50" charset="-128"/>
              <a:cs typeface="メイリオ" panose="020B0604030504040204" pitchFamily="50" charset="-128"/>
            </a:endParaRPr>
          </a:p>
          <a:p>
            <a:r>
              <a:rPr lang="fr-FR" altLang="ja-JP" sz="1600" dirty="0">
                <a:latin typeface="Corbel" panose="020B0503020204020204" pitchFamily="34" charset="0"/>
                <a:ea typeface="メイリオ" panose="020B0604030504040204" pitchFamily="50" charset="-128"/>
                <a:cs typeface="メイリオ" panose="020B0604030504040204" pitchFamily="50" charset="-128"/>
              </a:rPr>
              <a:t>Pour en savoir plus</a:t>
            </a:r>
            <a:r>
              <a:rPr lang="ja-JP" altLang="fr-FR" sz="1600" dirty="0">
                <a:latin typeface="Corbel" panose="020B0503020204020204" pitchFamily="34" charset="0"/>
                <a:ea typeface="メイリオ" panose="020B0604030504040204" pitchFamily="50" charset="-128"/>
                <a:cs typeface="メイリオ" panose="020B0604030504040204" pitchFamily="50" charset="-128"/>
              </a:rPr>
              <a:t>　：　</a:t>
            </a:r>
            <a:r>
              <a:rPr lang="fr-FR" altLang="ja-JP" sz="1600" dirty="0">
                <a:latin typeface="Corbel" panose="020B0503020204020204" pitchFamily="34" charset="0"/>
                <a:ea typeface="メイリオ" panose="020B0604030504040204" pitchFamily="50" charset="-128"/>
                <a:cs typeface="メイリオ" panose="020B0604030504040204" pitchFamily="50" charset="-128"/>
              </a:rPr>
              <a:t>https://www.parisettoi.fr/notice/business/</a:t>
            </a:r>
          </a:p>
        </p:txBody>
      </p:sp>
      <p:sp>
        <p:nvSpPr>
          <p:cNvPr id="13" name="テキスト ボックス 12"/>
          <p:cNvSpPr txBox="1"/>
          <p:nvPr/>
        </p:nvSpPr>
        <p:spPr>
          <a:xfrm>
            <a:off x="2945911" y="2909580"/>
            <a:ext cx="8780582" cy="830997"/>
          </a:xfrm>
          <a:prstGeom prst="rect">
            <a:avLst/>
          </a:prstGeom>
          <a:noFill/>
        </p:spPr>
        <p:txBody>
          <a:bodyPr wrap="square" rtlCol="0">
            <a:spAutoFit/>
          </a:bodyPr>
          <a:lstStyle/>
          <a:p>
            <a:r>
              <a:rPr lang="fr-FR" altLang="ja-JP" sz="2400" dirty="0">
                <a:solidFill>
                  <a:srgbClr val="3399CC"/>
                </a:solidFill>
                <a:latin typeface="Corbel" panose="020B0503020204020204" pitchFamily="34" charset="0"/>
                <a:ea typeface="メイリオ" panose="020B0604030504040204" pitchFamily="50" charset="-128"/>
                <a:cs typeface="メイリオ" panose="020B0604030504040204" pitchFamily="50" charset="-128"/>
              </a:rPr>
              <a:t>Le média idéal pour vous faire connaître et présenter l’actualité de votre entreprise</a:t>
            </a:r>
          </a:p>
        </p:txBody>
      </p:sp>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1599" y="2171928"/>
            <a:ext cx="3699001" cy="693021"/>
          </a:xfrm>
          <a:prstGeom prst="rect">
            <a:avLst/>
          </a:prstGeom>
        </p:spPr>
      </p:pic>
      <p:sp>
        <p:nvSpPr>
          <p:cNvPr id="5" name="正方形/長方形 4"/>
          <p:cNvSpPr/>
          <p:nvPr/>
        </p:nvSpPr>
        <p:spPr>
          <a:xfrm>
            <a:off x="8910775" y="142843"/>
            <a:ext cx="3143990" cy="369332"/>
          </a:xfrm>
          <a:prstGeom prst="rect">
            <a:avLst/>
          </a:prstGeom>
        </p:spPr>
        <p:txBody>
          <a:bodyPr wrap="square">
            <a:spAutoFit/>
          </a:bodyPr>
          <a:lstStyle/>
          <a:p>
            <a:pPr algn="just">
              <a:spcAft>
                <a:spcPts val="0"/>
              </a:spcAft>
            </a:pPr>
            <a:r>
              <a:rPr lang="en-US" altLang="ja-JP" u="sng" kern="100" dirty="0">
                <a:solidFill>
                  <a:schemeClr val="bg1"/>
                </a:solidFill>
                <a:latin typeface="Corbel" panose="020B0503020204020204" pitchFamily="34" charset="0"/>
                <a:ea typeface="メイリオ" panose="020B0604030504040204" pitchFamily="50" charset="-128"/>
                <a:cs typeface="メイリオ" panose="020B0604030504040204" pitchFamily="50" charset="-128"/>
              </a:rPr>
              <a:t>http://www.parisettoi.fr</a:t>
            </a:r>
            <a:endParaRPr lang="en-US" altLang="ja-JP" kern="100" dirty="0">
              <a:solidFill>
                <a:schemeClr val="bg1"/>
              </a:solidFill>
              <a:latin typeface="Corbel" panose="020B0503020204020204" pitchFamily="34" charset="0"/>
              <a:ea typeface="メイリオ" panose="020B0604030504040204" pitchFamily="50" charset="-128"/>
              <a:cs typeface="メイリオ" panose="020B0604030504040204" pitchFamily="50" charset="-128"/>
            </a:endParaRPr>
          </a:p>
        </p:txBody>
      </p:sp>
      <p:pic>
        <p:nvPicPr>
          <p:cNvPr id="15" name="図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3130" y="117238"/>
            <a:ext cx="421940" cy="421940"/>
          </a:xfrm>
          <a:prstGeom prst="rect">
            <a:avLst/>
          </a:prstGeom>
        </p:spPr>
      </p:pic>
      <p:sp>
        <p:nvSpPr>
          <p:cNvPr id="16" name="タイトル 1"/>
          <p:cNvSpPr txBox="1">
            <a:spLocks/>
          </p:cNvSpPr>
          <p:nvPr/>
        </p:nvSpPr>
        <p:spPr>
          <a:xfrm>
            <a:off x="345855" y="102747"/>
            <a:ext cx="11408735" cy="4509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fr-FR" altLang="ja-JP" sz="2600" dirty="0">
                <a:solidFill>
                  <a:schemeClr val="bg1"/>
                </a:solidFill>
                <a:latin typeface="Corbel" panose="020B0503020204020204" pitchFamily="34" charset="0"/>
                <a:ea typeface="メイリオ" panose="020B0604030504040204" pitchFamily="50" charset="-128"/>
                <a:cs typeface="メイリオ" panose="020B0604030504040204" pitchFamily="50" charset="-128"/>
              </a:rPr>
              <a:t>Paris et Toi accompagne votre développement</a:t>
            </a:r>
            <a:endParaRPr lang="ja-JP" altLang="en-US" sz="2600" dirty="0">
              <a:solidFill>
                <a:schemeClr val="bg1"/>
              </a:solidFill>
              <a:latin typeface="Corbel" panose="020B0503020204020204" pitchFamily="34" charset="0"/>
              <a:ea typeface="メイリオ" panose="020B0604030504040204" pitchFamily="50" charset="-128"/>
              <a:cs typeface="メイリオ" panose="020B0604030504040204" pitchFamily="50" charset="-128"/>
            </a:endParaRPr>
          </a:p>
        </p:txBody>
      </p:sp>
      <p:sp>
        <p:nvSpPr>
          <p:cNvPr id="17" name="フッター プレースホルダー 2"/>
          <p:cNvSpPr txBox="1">
            <a:spLocks/>
          </p:cNvSpPr>
          <p:nvPr/>
        </p:nvSpPr>
        <p:spPr>
          <a:xfrm>
            <a:off x="8716617" y="6356350"/>
            <a:ext cx="235345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s-ES" altLang="ja-JP" dirty="0">
                <a:latin typeface="Corbel" panose="020B0503020204020204" pitchFamily="34" charset="0"/>
              </a:rPr>
              <a:t>© SUCRECUBE Technologies</a:t>
            </a:r>
            <a:endParaRPr lang="ja-JP" altLang="en-US" dirty="0">
              <a:latin typeface="Corbel" panose="020B0503020204020204" pitchFamily="34" charset="0"/>
            </a:endParaRPr>
          </a:p>
        </p:txBody>
      </p:sp>
    </p:spTree>
    <p:extLst>
      <p:ext uri="{BB962C8B-B14F-4D97-AF65-F5344CB8AC3E}">
        <p14:creationId xmlns:p14="http://schemas.microsoft.com/office/powerpoint/2010/main" val="17848534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0" y="0"/>
            <a:ext cx="12192000" cy="613317"/>
          </a:xfrm>
          <a:prstGeom prst="rect">
            <a:avLst/>
          </a:prstGeom>
          <a:solidFill>
            <a:srgbClr val="33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orbel" panose="020B0503020204020204" pitchFamily="34" charset="0"/>
            </a:endParaRPr>
          </a:p>
        </p:txBody>
      </p:sp>
      <p:sp>
        <p:nvSpPr>
          <p:cNvPr id="4" name="スライド番号プレースホルダー 3"/>
          <p:cNvSpPr>
            <a:spLocks noGrp="1"/>
          </p:cNvSpPr>
          <p:nvPr>
            <p:ph type="sldNum" sz="quarter" idx="12"/>
          </p:nvPr>
        </p:nvSpPr>
        <p:spPr/>
        <p:txBody>
          <a:bodyPr/>
          <a:lstStyle/>
          <a:p>
            <a:fld id="{8A9247E4-6DBF-40B0-A4D0-4E3333146198}" type="slidenum">
              <a:rPr kumimoji="1" lang="ja-JP" altLang="en-US" smtClean="0">
                <a:latin typeface="Corbel" panose="020B0503020204020204" pitchFamily="34" charset="0"/>
              </a:rPr>
              <a:t>14</a:t>
            </a:fld>
            <a:endParaRPr kumimoji="1" lang="ja-JP" altLang="en-US">
              <a:latin typeface="Corbel" panose="020B0503020204020204" pitchFamily="34" charset="0"/>
            </a:endParaRPr>
          </a:p>
        </p:txBody>
      </p:sp>
      <p:sp>
        <p:nvSpPr>
          <p:cNvPr id="21" name="テキスト ボックス 20"/>
          <p:cNvSpPr txBox="1"/>
          <p:nvPr/>
        </p:nvSpPr>
        <p:spPr>
          <a:xfrm>
            <a:off x="1600200" y="854807"/>
            <a:ext cx="10154390" cy="830997"/>
          </a:xfrm>
          <a:prstGeom prst="rect">
            <a:avLst/>
          </a:prstGeom>
          <a:noFill/>
        </p:spPr>
        <p:txBody>
          <a:bodyPr wrap="square" rtlCol="0">
            <a:spAutoFit/>
          </a:bodyPr>
          <a:lstStyle/>
          <a:p>
            <a:r>
              <a:rPr lang="fr-FR" altLang="ja-JP" sz="2400" dirty="0">
                <a:latin typeface="Corbel" panose="020B0503020204020204" pitchFamily="34" charset="0"/>
                <a:ea typeface="メイリオ" panose="020B0604030504040204" pitchFamily="50" charset="-128"/>
                <a:cs typeface="メイリオ" panose="020B0604030504040204" pitchFamily="50" charset="-128"/>
              </a:rPr>
              <a:t>Pouvez-vous m’en dire plus sur le « règlement général sur la protection des données » (GDPR) ?</a:t>
            </a:r>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041" y="990600"/>
            <a:ext cx="900000" cy="900000"/>
          </a:xfrm>
          <a:prstGeom prst="rect">
            <a:avLst/>
          </a:prstGeom>
        </p:spPr>
      </p:pic>
      <p:sp>
        <p:nvSpPr>
          <p:cNvPr id="15" name="テキスト ボックス 14"/>
          <p:cNvSpPr txBox="1"/>
          <p:nvPr/>
        </p:nvSpPr>
        <p:spPr>
          <a:xfrm>
            <a:off x="1600200" y="3901102"/>
            <a:ext cx="10087406" cy="461665"/>
          </a:xfrm>
          <a:prstGeom prst="rect">
            <a:avLst/>
          </a:prstGeom>
          <a:noFill/>
        </p:spPr>
        <p:txBody>
          <a:bodyPr wrap="square" rtlCol="0">
            <a:spAutoFit/>
          </a:bodyPr>
          <a:lstStyle/>
          <a:p>
            <a:r>
              <a:rPr lang="fr-FR" altLang="ja-JP" sz="2400" dirty="0">
                <a:latin typeface="Corbel" panose="020B0503020204020204" pitchFamily="34" charset="0"/>
                <a:ea typeface="メイリオ" panose="020B0604030504040204" pitchFamily="50" charset="-128"/>
                <a:cs typeface="メイリオ" panose="020B0604030504040204" pitchFamily="50" charset="-128"/>
              </a:rPr>
              <a:t>Comment fonctionne la formation professionnelle ?</a:t>
            </a:r>
            <a:endParaRPr lang="fr-FR" altLang="ja-JP" sz="1600" dirty="0">
              <a:latin typeface="Corbel" panose="020B0503020204020204" pitchFamily="34" charset="0"/>
              <a:ea typeface="メイリオ" panose="020B0604030504040204" pitchFamily="50" charset="-128"/>
              <a:cs typeface="メイリオ" panose="020B0604030504040204" pitchFamily="50" charset="-128"/>
            </a:endParaRPr>
          </a:p>
        </p:txBody>
      </p:sp>
      <p:pic>
        <p:nvPicPr>
          <p:cNvPr id="16" name="図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041" y="4024852"/>
            <a:ext cx="900000" cy="900000"/>
          </a:xfrm>
          <a:prstGeom prst="rect">
            <a:avLst/>
          </a:prstGeom>
        </p:spPr>
      </p:pic>
      <p:sp>
        <p:nvSpPr>
          <p:cNvPr id="11" name="タイトル 1"/>
          <p:cNvSpPr txBox="1">
            <a:spLocks/>
          </p:cNvSpPr>
          <p:nvPr/>
        </p:nvSpPr>
        <p:spPr>
          <a:xfrm>
            <a:off x="345855" y="102747"/>
            <a:ext cx="11408735" cy="4509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fr-FR" altLang="ja-JP" sz="2600" dirty="0">
                <a:solidFill>
                  <a:schemeClr val="bg1"/>
                </a:solidFill>
                <a:latin typeface="Corbel" panose="020B0503020204020204" pitchFamily="34" charset="0"/>
                <a:ea typeface="メイリオ" panose="020B0604030504040204" pitchFamily="50" charset="-128"/>
                <a:cs typeface="メイリオ" panose="020B0604030504040204" pitchFamily="50" charset="-128"/>
              </a:rPr>
              <a:t>FAQ</a:t>
            </a:r>
            <a:endParaRPr lang="ja-JP" altLang="en-US" sz="2600" dirty="0">
              <a:solidFill>
                <a:schemeClr val="bg1"/>
              </a:solidFill>
              <a:latin typeface="Corbel" panose="020B0503020204020204" pitchFamily="34" charset="0"/>
              <a:ea typeface="メイリオ" panose="020B0604030504040204" pitchFamily="50" charset="-128"/>
              <a:cs typeface="メイリオ" panose="020B0604030504040204" pitchFamily="50" charset="-128"/>
            </a:endParaRPr>
          </a:p>
        </p:txBody>
      </p:sp>
      <p:sp>
        <p:nvSpPr>
          <p:cNvPr id="13" name="フッター プレースホルダー 2"/>
          <p:cNvSpPr txBox="1">
            <a:spLocks/>
          </p:cNvSpPr>
          <p:nvPr/>
        </p:nvSpPr>
        <p:spPr>
          <a:xfrm>
            <a:off x="8716617" y="6356350"/>
            <a:ext cx="235345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s-ES" altLang="ja-JP" dirty="0">
                <a:latin typeface="Corbel" panose="020B0503020204020204" pitchFamily="34" charset="0"/>
              </a:rPr>
              <a:t>© SUCRECUBE Technologies</a:t>
            </a:r>
            <a:endParaRPr lang="ja-JP" altLang="en-US" dirty="0">
              <a:latin typeface="Corbel" panose="020B0503020204020204" pitchFamily="34" charset="0"/>
            </a:endParaRPr>
          </a:p>
        </p:txBody>
      </p:sp>
      <p:sp>
        <p:nvSpPr>
          <p:cNvPr id="5" name="テキスト ボックス 4"/>
          <p:cNvSpPr txBox="1"/>
          <p:nvPr/>
        </p:nvSpPr>
        <p:spPr>
          <a:xfrm>
            <a:off x="1600200" y="1816100"/>
            <a:ext cx="10183813" cy="1600438"/>
          </a:xfrm>
          <a:prstGeom prst="rect">
            <a:avLst/>
          </a:prstGeom>
          <a:noFill/>
        </p:spPr>
        <p:txBody>
          <a:bodyPr wrap="square" rtlCol="0">
            <a:spAutoFit/>
          </a:bodyPr>
          <a:lstStyle/>
          <a:p>
            <a:r>
              <a:rPr lang="fr-FR" altLang="ja-JP" sz="1400" dirty="0">
                <a:latin typeface="Corbel" panose="020B0503020204020204" pitchFamily="34" charset="0"/>
                <a:ea typeface="メイリオ" panose="020B0604030504040204" pitchFamily="50" charset="-128"/>
                <a:cs typeface="メイリオ" panose="020B0604030504040204" pitchFamily="50" charset="-128"/>
              </a:rPr>
              <a:t>L’entrée en vigueur du règlement européen général sur la protection des données (GDPR, General Data Protection Regulation) à partir de mai 2018 va changer le traitement que l’on fait des données personnelles recueillies au sein de l’Union Européenne. Concrètement, les sites web comportant un formulaire de renseignement (données personnelles) seront dans l’obligation d’avoir un serveur dans le pays où les données sont collectées. Dans le cas où le serveur est au Japon, l’entreprise risque d’être en infraction avec cette nouvelle règlementation.</a:t>
            </a:r>
          </a:p>
          <a:p>
            <a:r>
              <a:rPr lang="fr-FR" altLang="ja-JP" sz="1400" dirty="0">
                <a:latin typeface="Corbel" panose="020B0503020204020204" pitchFamily="34" charset="0"/>
                <a:ea typeface="メイリオ" panose="020B0604030504040204" pitchFamily="50" charset="-128"/>
                <a:cs typeface="メイリオ" panose="020B0604030504040204" pitchFamily="50" charset="-128"/>
              </a:rPr>
              <a:t>L’amende encourue pourra s’élever jusqu’à 20 millions d’euros ou 4% du chiffre d’affaire annuel pour les grandes entreprises. </a:t>
            </a:r>
          </a:p>
          <a:p>
            <a:r>
              <a:rPr lang="fr-FR" altLang="ja-JP" sz="1400" dirty="0">
                <a:latin typeface="Corbel" panose="020B0503020204020204" pitchFamily="34" charset="0"/>
                <a:ea typeface="メイリオ" panose="020B0604030504040204" pitchFamily="50" charset="-128"/>
                <a:cs typeface="メイリオ" panose="020B0604030504040204" pitchFamily="50" charset="-128"/>
              </a:rPr>
              <a:t>Demandez-nous conseil pour mieux vous préparer.</a:t>
            </a:r>
            <a:endParaRPr kumimoji="1" lang="ja-JP" altLang="en-US" sz="1400" dirty="0">
              <a:latin typeface="Corbel" panose="020B0503020204020204" pitchFamily="34" charset="0"/>
            </a:endParaRPr>
          </a:p>
        </p:txBody>
      </p:sp>
      <p:sp>
        <p:nvSpPr>
          <p:cNvPr id="6" name="テキスト ボックス 5"/>
          <p:cNvSpPr txBox="1"/>
          <p:nvPr/>
        </p:nvSpPr>
        <p:spPr>
          <a:xfrm>
            <a:off x="1600200" y="4533900"/>
            <a:ext cx="10183813" cy="1446550"/>
          </a:xfrm>
          <a:prstGeom prst="rect">
            <a:avLst/>
          </a:prstGeom>
          <a:noFill/>
        </p:spPr>
        <p:txBody>
          <a:bodyPr wrap="square" rtlCol="0">
            <a:spAutoFit/>
          </a:bodyPr>
          <a:lstStyle/>
          <a:p>
            <a:r>
              <a:rPr lang="fr-FR" altLang="ja-JP" sz="1400" dirty="0">
                <a:latin typeface="Corbel" panose="020B0503020204020204" pitchFamily="34" charset="0"/>
                <a:ea typeface="メイリオ" panose="020B0604030504040204" pitchFamily="50" charset="-128"/>
                <a:cs typeface="メイリオ" panose="020B0604030504040204" pitchFamily="50" charset="-128"/>
              </a:rPr>
              <a:t>Les entreprises doivent verser chaque année une redevance appelée « contribution formation » au titre de la formation professionnelle. Du point de vue du salarié, il peut faire financer une formation si elle est suivie auprès d’un organisme affilié. Les modalités d’inscription sont différentes en fonction de l’OPCA dont l’entreprise dépend. </a:t>
            </a:r>
          </a:p>
          <a:p>
            <a:r>
              <a:rPr lang="fr-FR" altLang="ja-JP" sz="1400" dirty="0">
                <a:latin typeface="Corbel" panose="020B0503020204020204" pitchFamily="34" charset="0"/>
                <a:ea typeface="メイリオ" panose="020B0604030504040204" pitchFamily="50" charset="-128"/>
                <a:cs typeface="メイリオ" panose="020B0604030504040204" pitchFamily="50" charset="-128"/>
              </a:rPr>
              <a:t>N’hésitez pas à nous contacter pour en savoir plus au moment de l’inscription à la formation. Concernant le financement, demandez conseil à votre expert comptable.</a:t>
            </a:r>
          </a:p>
          <a:p>
            <a:endParaRPr kumimoji="1" lang="ja-JP" altLang="en-US" dirty="0"/>
          </a:p>
        </p:txBody>
      </p:sp>
    </p:spTree>
    <p:extLst>
      <p:ext uri="{BB962C8B-B14F-4D97-AF65-F5344CB8AC3E}">
        <p14:creationId xmlns:p14="http://schemas.microsoft.com/office/powerpoint/2010/main" val="17675520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220578"/>
            <a:ext cx="12192000" cy="164599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5535640" y="822946"/>
            <a:ext cx="4034053" cy="523220"/>
          </a:xfrm>
          <a:prstGeom prst="rect">
            <a:avLst/>
          </a:prstGeom>
        </p:spPr>
        <p:txBody>
          <a:bodyPr wrap="none">
            <a:spAutoFit/>
          </a:bodyPr>
          <a:lstStyle/>
          <a:p>
            <a:r>
              <a:rPr lang="es-ES" altLang="ja-JP" sz="2800" b="1" dirty="0"/>
              <a:t>SUCRECUBE Technologies</a:t>
            </a:r>
            <a:r>
              <a:rPr lang="en-US" altLang="ja-JP" sz="2800" b="1" dirty="0"/>
              <a:t> </a:t>
            </a:r>
            <a:endParaRPr lang="ja-JP" altLang="en-US" sz="2800" b="1" dirty="0"/>
          </a:p>
        </p:txBody>
      </p:sp>
      <p:pic>
        <p:nvPicPr>
          <p:cNvPr id="16" name="図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63" y="851375"/>
            <a:ext cx="2643345" cy="795292"/>
          </a:xfrm>
          <a:prstGeom prst="rect">
            <a:avLst/>
          </a:prstGeom>
        </p:spPr>
      </p:pic>
      <p:sp>
        <p:nvSpPr>
          <p:cNvPr id="17" name="正方形/長方形 16"/>
          <p:cNvSpPr/>
          <p:nvPr/>
        </p:nvSpPr>
        <p:spPr>
          <a:xfrm>
            <a:off x="5535640" y="1370118"/>
            <a:ext cx="3672800" cy="338554"/>
          </a:xfrm>
          <a:prstGeom prst="rect">
            <a:avLst/>
          </a:prstGeom>
        </p:spPr>
        <p:txBody>
          <a:bodyPr wrap="none">
            <a:spAutoFit/>
          </a:bodyPr>
          <a:lstStyle/>
          <a:p>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シュークルキューブ　テクノロジーズ</a:t>
            </a:r>
          </a:p>
        </p:txBody>
      </p:sp>
      <p:sp>
        <p:nvSpPr>
          <p:cNvPr id="10" name="正方形/長方形 9"/>
          <p:cNvSpPr/>
          <p:nvPr/>
        </p:nvSpPr>
        <p:spPr>
          <a:xfrm>
            <a:off x="0" y="0"/>
            <a:ext cx="12192000" cy="613317"/>
          </a:xfrm>
          <a:prstGeom prst="rect">
            <a:avLst/>
          </a:prstGeom>
          <a:solidFill>
            <a:srgbClr val="33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タイトル 1"/>
          <p:cNvSpPr txBox="1">
            <a:spLocks/>
          </p:cNvSpPr>
          <p:nvPr/>
        </p:nvSpPr>
        <p:spPr>
          <a:xfrm>
            <a:off x="6630909" y="81196"/>
            <a:ext cx="11408735" cy="4509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en-US" altLang="ja-JP" sz="2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正方形/長方形 6"/>
          <p:cNvSpPr/>
          <p:nvPr/>
        </p:nvSpPr>
        <p:spPr>
          <a:xfrm>
            <a:off x="2893671" y="2333749"/>
            <a:ext cx="9093117" cy="3785652"/>
          </a:xfrm>
          <a:prstGeom prst="rect">
            <a:avLst/>
          </a:prstGeom>
        </p:spPr>
        <p:txBody>
          <a:bodyPr wrap="square">
            <a:spAutoFit/>
          </a:bodyPr>
          <a:lstStyle/>
          <a:p>
            <a:r>
              <a:rPr lang="fr-FR" altLang="ja-JP" sz="1600" dirty="0">
                <a:latin typeface="Corbel" panose="020B0503020204020204" pitchFamily="34" charset="0"/>
                <a:ea typeface="メイリオ" panose="020B0604030504040204" pitchFamily="50" charset="-128"/>
                <a:cs typeface="メイリオ" panose="020B0604030504040204" pitchFamily="50" charset="-128"/>
              </a:rPr>
              <a:t>Raison sociale</a:t>
            </a:r>
            <a:r>
              <a:rPr lang="ja-JP" altLang="fr-FR" sz="1600" dirty="0">
                <a:latin typeface="Corbel" panose="020B0503020204020204" pitchFamily="34" charset="0"/>
                <a:ea typeface="メイリオ" panose="020B0604030504040204" pitchFamily="50" charset="-128"/>
                <a:cs typeface="メイリオ" panose="020B0604030504040204" pitchFamily="50" charset="-128"/>
              </a:rPr>
              <a:t>：</a:t>
            </a:r>
            <a:r>
              <a:rPr lang="fr-FR" altLang="ja-JP" sz="1600" dirty="0">
                <a:latin typeface="Corbel" panose="020B0503020204020204" pitchFamily="34" charset="0"/>
                <a:ea typeface="メイリオ" panose="020B0604030504040204" pitchFamily="50" charset="-128"/>
                <a:cs typeface="メイリオ" panose="020B0604030504040204" pitchFamily="50" charset="-128"/>
              </a:rPr>
              <a:t>SUCRECUBE Technologies </a:t>
            </a:r>
          </a:p>
          <a:p>
            <a:r>
              <a:rPr lang="fr-FR" altLang="ja-JP" sz="1600" dirty="0">
                <a:latin typeface="Corbel" panose="020B0503020204020204" pitchFamily="34" charset="0"/>
                <a:ea typeface="メイリオ" panose="020B0604030504040204" pitchFamily="50" charset="-128"/>
                <a:cs typeface="メイリオ" panose="020B0604030504040204" pitchFamily="50" charset="-128"/>
              </a:rPr>
              <a:t>Adresse</a:t>
            </a:r>
            <a:r>
              <a:rPr lang="ja-JP" altLang="fr-FR" sz="1600" dirty="0">
                <a:latin typeface="Corbel" panose="020B0503020204020204" pitchFamily="34" charset="0"/>
                <a:ea typeface="メイリオ" panose="020B0604030504040204" pitchFamily="50" charset="-128"/>
                <a:cs typeface="メイリオ" panose="020B0604030504040204" pitchFamily="50" charset="-128"/>
              </a:rPr>
              <a:t>：</a:t>
            </a:r>
            <a:r>
              <a:rPr lang="fr-FR" altLang="ja-JP" sz="1600" dirty="0">
                <a:latin typeface="Corbel" panose="020B0503020204020204" pitchFamily="34" charset="0"/>
                <a:ea typeface="メイリオ" panose="020B0604030504040204" pitchFamily="50" charset="-128"/>
                <a:cs typeface="メイリオ" panose="020B0604030504040204" pitchFamily="50" charset="-128"/>
              </a:rPr>
              <a:t>45, Rue de Richelieu 75001 Paris France</a:t>
            </a:r>
          </a:p>
          <a:p>
            <a:r>
              <a:rPr lang="fr-FR" altLang="ja-JP" sz="1600" dirty="0">
                <a:latin typeface="Corbel" panose="020B0503020204020204" pitchFamily="34" charset="0"/>
                <a:ea typeface="メイリオ" panose="020B0604030504040204" pitchFamily="50" charset="-128"/>
                <a:cs typeface="メイリオ" panose="020B0604030504040204" pitchFamily="50" charset="-128"/>
              </a:rPr>
              <a:t>Président</a:t>
            </a:r>
            <a:r>
              <a:rPr lang="ja-JP" altLang="fr-FR" sz="1600" dirty="0">
                <a:latin typeface="Corbel" panose="020B0503020204020204" pitchFamily="34" charset="0"/>
                <a:ea typeface="メイリオ" panose="020B0604030504040204" pitchFamily="50" charset="-128"/>
                <a:cs typeface="メイリオ" panose="020B0604030504040204" pitchFamily="50" charset="-128"/>
              </a:rPr>
              <a:t>：</a:t>
            </a:r>
            <a:r>
              <a:rPr lang="fr-FR" altLang="ja-JP" sz="1600" dirty="0">
                <a:latin typeface="Corbel" panose="020B0503020204020204" pitchFamily="34" charset="0"/>
                <a:ea typeface="メイリオ" panose="020B0604030504040204" pitchFamily="50" charset="-128"/>
                <a:cs typeface="メイリオ" panose="020B0604030504040204" pitchFamily="50" charset="-128"/>
              </a:rPr>
              <a:t>M. SATO Koichi </a:t>
            </a:r>
          </a:p>
          <a:p>
            <a:r>
              <a:rPr lang="fr-FR" altLang="ja-JP" sz="1600" dirty="0">
                <a:latin typeface="Corbel" panose="020B0503020204020204" pitchFamily="34" charset="0"/>
                <a:ea typeface="メイリオ" panose="020B0604030504040204" pitchFamily="50" charset="-128"/>
                <a:cs typeface="メイリオ" panose="020B0604030504040204" pitchFamily="50" charset="-128"/>
              </a:rPr>
              <a:t>URL</a:t>
            </a:r>
            <a:r>
              <a:rPr lang="ja-JP" altLang="fr-FR" sz="1600" dirty="0">
                <a:latin typeface="Corbel" panose="020B0503020204020204" pitchFamily="34" charset="0"/>
                <a:ea typeface="メイリオ" panose="020B0604030504040204" pitchFamily="50" charset="-128"/>
                <a:cs typeface="メイリオ" panose="020B0604030504040204" pitchFamily="50" charset="-128"/>
              </a:rPr>
              <a:t>：</a:t>
            </a:r>
            <a:r>
              <a:rPr lang="fr-FR" altLang="ja-JP" sz="1600" dirty="0">
                <a:latin typeface="Corbel" panose="020B0503020204020204" pitchFamily="34" charset="0"/>
                <a:ea typeface="メイリオ" panose="020B0604030504040204" pitchFamily="50" charset="-128"/>
                <a:cs typeface="メイリオ" panose="020B0604030504040204" pitchFamily="50" charset="-128"/>
              </a:rPr>
              <a:t>http://www.sucrecube.fr</a:t>
            </a:r>
          </a:p>
          <a:p>
            <a:endParaRPr lang="fr-FR" altLang="ja-JP" sz="1600" dirty="0">
              <a:latin typeface="Corbel" panose="020B0503020204020204" pitchFamily="34" charset="0"/>
              <a:ea typeface="メイリオ" panose="020B0604030504040204" pitchFamily="50" charset="-128"/>
              <a:cs typeface="メイリオ" panose="020B0604030504040204" pitchFamily="50" charset="-128"/>
            </a:endParaRPr>
          </a:p>
          <a:p>
            <a:r>
              <a:rPr lang="fr-FR" altLang="ja-JP" sz="1600" dirty="0">
                <a:latin typeface="Corbel" panose="020B0503020204020204" pitchFamily="34" charset="0"/>
                <a:ea typeface="メイリオ" panose="020B0604030504040204" pitchFamily="50" charset="-128"/>
                <a:cs typeface="メイリオ" panose="020B0604030504040204" pitchFamily="50" charset="-128"/>
              </a:rPr>
              <a:t>Domaines d’activité</a:t>
            </a:r>
            <a:r>
              <a:rPr lang="ja-JP" altLang="fr-FR" sz="1600" dirty="0">
                <a:latin typeface="Corbel" panose="020B0503020204020204" pitchFamily="34" charset="0"/>
                <a:ea typeface="メイリオ" panose="020B0604030504040204" pitchFamily="50" charset="-128"/>
                <a:cs typeface="メイリオ" panose="020B0604030504040204" pitchFamily="50" charset="-128"/>
              </a:rPr>
              <a:t>：</a:t>
            </a:r>
            <a:endParaRPr lang="fr-FR" altLang="ja-JP" sz="1600" dirty="0">
              <a:latin typeface="Corbel" panose="020B0503020204020204" pitchFamily="34" charset="0"/>
              <a:ea typeface="メイリオ" panose="020B0604030504040204" pitchFamily="50" charset="-128"/>
              <a:cs typeface="メイリオ" panose="020B0604030504040204" pitchFamily="50" charset="-128"/>
            </a:endParaRPr>
          </a:p>
          <a:p>
            <a:r>
              <a:rPr lang="fr-FR" altLang="ja-JP" sz="1600" dirty="0">
                <a:latin typeface="Corbel" panose="020B0503020204020204" pitchFamily="34" charset="0"/>
                <a:ea typeface="メイリオ" panose="020B0604030504040204" pitchFamily="50" charset="-128"/>
                <a:cs typeface="メイリオ" panose="020B0604030504040204" pitchFamily="50" charset="-128"/>
              </a:rPr>
              <a:t>Intégration de systèmes informatiques (installation, maintenance), formations en informatique, vente de serveurs et d’ordinateurs, maintenance, études de marché en Europe, conception, hébergement et exploitation de sites web, développement de logiciels, coordination, traduction-interprétariat, sous-traitance, etc.</a:t>
            </a:r>
          </a:p>
          <a:p>
            <a:endParaRPr lang="fr-FR" altLang="ja-JP" sz="1600" dirty="0">
              <a:latin typeface="Corbel" panose="020B0503020204020204" pitchFamily="34" charset="0"/>
              <a:ea typeface="メイリオ" panose="020B0604030504040204" pitchFamily="50" charset="-128"/>
              <a:cs typeface="メイリオ" panose="020B0604030504040204" pitchFamily="50" charset="-128"/>
            </a:endParaRPr>
          </a:p>
          <a:p>
            <a:r>
              <a:rPr lang="fr-FR" altLang="ja-JP" sz="1600" dirty="0">
                <a:latin typeface="Corbel" panose="020B0503020204020204" pitchFamily="34" charset="0"/>
                <a:ea typeface="メイリオ" panose="020B0604030504040204" pitchFamily="50" charset="-128"/>
                <a:cs typeface="メイリオ" panose="020B0604030504040204" pitchFamily="50" charset="-128"/>
              </a:rPr>
              <a:t>Organismes affiliés</a:t>
            </a:r>
            <a:r>
              <a:rPr lang="ja-JP" altLang="fr-FR" sz="1600" dirty="0">
                <a:latin typeface="Corbel" panose="020B0503020204020204" pitchFamily="34" charset="0"/>
                <a:ea typeface="メイリオ" panose="020B0604030504040204" pitchFamily="50" charset="-128"/>
                <a:cs typeface="メイリオ" panose="020B0604030504040204" pitchFamily="50" charset="-128"/>
              </a:rPr>
              <a:t>：</a:t>
            </a:r>
            <a:endParaRPr lang="fr-FR" altLang="ja-JP" sz="1600" dirty="0">
              <a:latin typeface="Corbel" panose="020B0503020204020204" pitchFamily="34" charset="0"/>
              <a:ea typeface="メイリオ" panose="020B0604030504040204" pitchFamily="50" charset="-128"/>
              <a:cs typeface="メイリオ" panose="020B0604030504040204" pitchFamily="50" charset="-128"/>
            </a:endParaRPr>
          </a:p>
          <a:p>
            <a:r>
              <a:rPr lang="fr-FR" altLang="ja-JP" sz="1600" dirty="0">
                <a:latin typeface="Corbel" panose="020B0503020204020204" pitchFamily="34" charset="0"/>
                <a:ea typeface="メイリオ" panose="020B0604030504040204" pitchFamily="50" charset="-128"/>
                <a:cs typeface="メイリオ" panose="020B0604030504040204" pitchFamily="50" charset="-128"/>
              </a:rPr>
              <a:t>Membre de la CCIJF (Chambre de Commerce et d’Industrie Japonaise en France), de l’AARJF (Association Amicale des Ressortissants Japonais en France), du CEFJ (Comité d’échanges Franco-Japonais) et de l’AJTF (Association des Japonais Travaillant en France)</a:t>
            </a:r>
            <a:endParaRPr lang="ja-JP" altLang="fr-FR" sz="1600" dirty="0">
              <a:latin typeface="Corbel" panose="020B0503020204020204" pitchFamily="34" charset="0"/>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fld id="{8A9247E4-6DBF-40B0-A4D0-4E3333146198}" type="slidenum">
              <a:rPr kumimoji="1" lang="ja-JP" altLang="en-US" smtClean="0"/>
              <a:t>15</a:t>
            </a:fld>
            <a:endParaRPr kumimoji="1" lang="ja-JP" altLang="en-US" dirty="0"/>
          </a:p>
        </p:txBody>
      </p:sp>
      <p:sp>
        <p:nvSpPr>
          <p:cNvPr id="9" name="タイトル 1"/>
          <p:cNvSpPr txBox="1">
            <a:spLocks/>
          </p:cNvSpPr>
          <p:nvPr/>
        </p:nvSpPr>
        <p:spPr>
          <a:xfrm>
            <a:off x="345855" y="102747"/>
            <a:ext cx="11408735" cy="4509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fr-FR" altLang="ja-JP" sz="2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Informations générales</a:t>
            </a:r>
            <a:endParaRPr lang="en-US" altLang="ja-JP" sz="2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854" y="2436496"/>
            <a:ext cx="2381250" cy="1962150"/>
          </a:xfrm>
          <a:prstGeom prst="rect">
            <a:avLst/>
          </a:prstGeom>
        </p:spPr>
      </p:pic>
      <p:sp>
        <p:nvSpPr>
          <p:cNvPr id="14" name="フッター プレースホルダー 2"/>
          <p:cNvSpPr txBox="1">
            <a:spLocks/>
          </p:cNvSpPr>
          <p:nvPr/>
        </p:nvSpPr>
        <p:spPr>
          <a:xfrm>
            <a:off x="8716617" y="6356350"/>
            <a:ext cx="235345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s-ES" altLang="ja-JP" dirty="0">
                <a:latin typeface="Corbel" panose="020B0503020204020204" pitchFamily="34" charset="0"/>
              </a:rPr>
              <a:t>© SUCRECUBE Technologies</a:t>
            </a:r>
            <a:endParaRPr lang="ja-JP" altLang="en-US" dirty="0">
              <a:latin typeface="Corbel" panose="020B0503020204020204" pitchFamily="34" charset="0"/>
            </a:endParaRPr>
          </a:p>
        </p:txBody>
      </p:sp>
    </p:spTree>
    <p:extLst>
      <p:ext uri="{BB962C8B-B14F-4D97-AF65-F5344CB8AC3E}">
        <p14:creationId xmlns:p14="http://schemas.microsoft.com/office/powerpoint/2010/main" val="17642641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0" y="220578"/>
            <a:ext cx="12192000" cy="164599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0" y="0"/>
            <a:ext cx="12192000" cy="613317"/>
          </a:xfrm>
          <a:prstGeom prst="rect">
            <a:avLst/>
          </a:prstGeom>
          <a:solidFill>
            <a:srgbClr val="33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タイトル 1"/>
          <p:cNvSpPr txBox="1">
            <a:spLocks/>
          </p:cNvSpPr>
          <p:nvPr/>
        </p:nvSpPr>
        <p:spPr>
          <a:xfrm>
            <a:off x="6630909" y="81196"/>
            <a:ext cx="11408735" cy="4509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en-US" altLang="ja-JP" sz="2600" dirty="0">
              <a:solidFill>
                <a:schemeClr val="bg1"/>
              </a:solidFill>
              <a:latin typeface="+mn-lt"/>
              <a:ea typeface="メイリオ" panose="020B0604030504040204" pitchFamily="50" charset="-128"/>
              <a:cs typeface="メイリオ" panose="020B0604030504040204" pitchFamily="50" charset="-128"/>
            </a:endParaRPr>
          </a:p>
        </p:txBody>
      </p:sp>
      <p:sp>
        <p:nvSpPr>
          <p:cNvPr id="7" name="正方形/長方形 6"/>
          <p:cNvSpPr/>
          <p:nvPr/>
        </p:nvSpPr>
        <p:spPr>
          <a:xfrm>
            <a:off x="345855" y="2075244"/>
            <a:ext cx="9036058" cy="369332"/>
          </a:xfrm>
          <a:prstGeom prst="rect">
            <a:avLst/>
          </a:prstGeom>
        </p:spPr>
        <p:txBody>
          <a:bodyPr wrap="square">
            <a:spAutoFit/>
          </a:bodyPr>
          <a:lstStyle/>
          <a:p>
            <a:r>
              <a:rPr lang="fr-FR" altLang="ja-JP" b="1" dirty="0">
                <a:ea typeface="メイリオ" panose="020B0604030504040204" pitchFamily="50" charset="-128"/>
                <a:cs typeface="メイリオ" panose="020B0604030504040204" pitchFamily="50" charset="-128"/>
              </a:rPr>
              <a:t>Nos principaux clients et les services que nous leur offrons</a:t>
            </a:r>
            <a:r>
              <a:rPr lang="ja-JP" altLang="en-US" b="1" dirty="0">
                <a:ea typeface="メイリオ" panose="020B0604030504040204" pitchFamily="50" charset="-128"/>
                <a:cs typeface="メイリオ" panose="020B0604030504040204" pitchFamily="50" charset="-128"/>
              </a:rPr>
              <a:t>　</a:t>
            </a:r>
          </a:p>
        </p:txBody>
      </p:sp>
      <p:sp>
        <p:nvSpPr>
          <p:cNvPr id="3" name="スライド番号プレースホルダー 2"/>
          <p:cNvSpPr>
            <a:spLocks noGrp="1"/>
          </p:cNvSpPr>
          <p:nvPr>
            <p:ph type="sldNum" sz="quarter" idx="12"/>
          </p:nvPr>
        </p:nvSpPr>
        <p:spPr/>
        <p:txBody>
          <a:bodyPr/>
          <a:lstStyle/>
          <a:p>
            <a:fld id="{8A9247E4-6DBF-40B0-A4D0-4E3333146198}" type="slidenum">
              <a:rPr kumimoji="1" lang="ja-JP" altLang="en-US" smtClean="0"/>
              <a:t>16</a:t>
            </a:fld>
            <a:endParaRPr kumimoji="1" lang="ja-JP" altLang="en-US" dirty="0"/>
          </a:p>
        </p:txBody>
      </p:sp>
      <p:sp>
        <p:nvSpPr>
          <p:cNvPr id="9" name="タイトル 1"/>
          <p:cNvSpPr txBox="1">
            <a:spLocks/>
          </p:cNvSpPr>
          <p:nvPr/>
        </p:nvSpPr>
        <p:spPr>
          <a:xfrm>
            <a:off x="345855" y="102747"/>
            <a:ext cx="11408735" cy="4509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fr-FR" altLang="ja-JP" sz="2400" dirty="0">
                <a:solidFill>
                  <a:schemeClr val="bg1"/>
                </a:solidFill>
                <a:latin typeface="+mn-lt"/>
                <a:ea typeface="メイリオ" panose="020B0604030504040204" pitchFamily="50" charset="-128"/>
                <a:cs typeface="メイリオ" panose="020B0604030504040204" pitchFamily="50" charset="-128"/>
              </a:rPr>
              <a:t>Nos réalisations</a:t>
            </a:r>
            <a:r>
              <a:rPr lang="ja-JP" altLang="en-US" sz="2400" dirty="0">
                <a:solidFill>
                  <a:schemeClr val="bg1"/>
                </a:solidFill>
                <a:latin typeface="+mn-lt"/>
                <a:ea typeface="メイリオ" panose="020B0604030504040204" pitchFamily="50" charset="-128"/>
                <a:cs typeface="メイリオ" panose="020B0604030504040204" pitchFamily="50" charset="-128"/>
              </a:rPr>
              <a:t>（</a:t>
            </a:r>
            <a:r>
              <a:rPr lang="en-US" altLang="ja-JP" sz="2400" dirty="0" smtClean="0">
                <a:solidFill>
                  <a:schemeClr val="bg1"/>
                </a:solidFill>
                <a:latin typeface="+mn-lt"/>
                <a:ea typeface="メイリオ" panose="020B0604030504040204" pitchFamily="50" charset="-128"/>
                <a:cs typeface="メイリオ" panose="020B0604030504040204" pitchFamily="50" charset="-128"/>
              </a:rPr>
              <a:t>2019</a:t>
            </a:r>
            <a:r>
              <a:rPr lang="ja-JP" altLang="en-US" sz="2400" dirty="0" smtClean="0">
                <a:solidFill>
                  <a:schemeClr val="bg1"/>
                </a:solidFill>
                <a:latin typeface="+mn-lt"/>
                <a:ea typeface="メイリオ" panose="020B0604030504040204" pitchFamily="50" charset="-128"/>
                <a:cs typeface="メイリオ" panose="020B0604030504040204" pitchFamily="50" charset="-128"/>
              </a:rPr>
              <a:t>） </a:t>
            </a:r>
            <a:endParaRPr lang="en-US" altLang="ja-JP" sz="2400" dirty="0">
              <a:solidFill>
                <a:schemeClr val="bg1"/>
              </a:solidFill>
              <a:latin typeface="+mn-lt"/>
              <a:ea typeface="メイリオ" panose="020B0604030504040204" pitchFamily="50" charset="-128"/>
              <a:cs typeface="メイリオ"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2853232054"/>
              </p:ext>
            </p:extLst>
          </p:nvPr>
        </p:nvGraphicFramePr>
        <p:xfrm>
          <a:off x="427530" y="2532157"/>
          <a:ext cx="11192542" cy="2856676"/>
        </p:xfrm>
        <a:graphic>
          <a:graphicData uri="http://schemas.openxmlformats.org/drawingml/2006/table">
            <a:tbl>
              <a:tblPr>
                <a:tableStyleId>{2D5ABB26-0587-4C30-8999-92F81FD0307C}</a:tableStyleId>
              </a:tblPr>
              <a:tblGrid>
                <a:gridCol w="5559053">
                  <a:extLst>
                    <a:ext uri="{9D8B030D-6E8A-4147-A177-3AD203B41FA5}">
                      <a16:colId xmlns:a16="http://schemas.microsoft.com/office/drawing/2014/main" xmlns="" val="20000"/>
                    </a:ext>
                  </a:extLst>
                </a:gridCol>
                <a:gridCol w="5633489">
                  <a:extLst>
                    <a:ext uri="{9D8B030D-6E8A-4147-A177-3AD203B41FA5}">
                      <a16:colId xmlns:a16="http://schemas.microsoft.com/office/drawing/2014/main" xmlns="" val="20001"/>
                    </a:ext>
                  </a:extLst>
                </a:gridCol>
              </a:tblGrid>
              <a:tr h="259499">
                <a:tc>
                  <a:txBody>
                    <a:bodyPr/>
                    <a:lstStyle/>
                    <a:p>
                      <a:r>
                        <a:rPr lang="fr-FR" altLang="zh-TW" sz="1200" noProof="0" dirty="0">
                          <a:solidFill>
                            <a:schemeClr val="tx1"/>
                          </a:solidFill>
                          <a:latin typeface="+mn-lt"/>
                          <a:ea typeface="メイリオ" panose="020B0604030504040204" pitchFamily="50" charset="-128"/>
                          <a:cs typeface="メイリオ" panose="020B0604030504040204" pitchFamily="50" charset="-128"/>
                        </a:rPr>
                        <a:t>Ambassade</a:t>
                      </a:r>
                      <a:r>
                        <a:rPr lang="fr-FR" altLang="zh-TW" sz="1200" baseline="0" noProof="0" dirty="0">
                          <a:solidFill>
                            <a:schemeClr val="tx1"/>
                          </a:solidFill>
                          <a:latin typeface="+mn-lt"/>
                          <a:ea typeface="メイリオ" panose="020B0604030504040204" pitchFamily="50" charset="-128"/>
                          <a:cs typeface="メイリオ" panose="020B0604030504040204" pitchFamily="50" charset="-128"/>
                        </a:rPr>
                        <a:t> du Japon en France</a:t>
                      </a:r>
                      <a:endParaRPr lang="fr-FR" altLang="zh-TW" sz="1200" noProof="0" dirty="0">
                        <a:solidFill>
                          <a:schemeClr val="tx1"/>
                        </a:solidFill>
                        <a:latin typeface="+mn-lt"/>
                        <a:ea typeface="メイリオ" panose="020B0604030504040204" pitchFamily="50" charset="-128"/>
                        <a:cs typeface="メイリオ" panose="020B0604030504040204" pitchFamily="50" charset="-128"/>
                      </a:endParaRPr>
                    </a:p>
                  </a:txBody>
                  <a:tcPr anchor="ctr"/>
                </a:tc>
                <a:tc>
                  <a:txBody>
                    <a:bodyPr/>
                    <a:lstStyle/>
                    <a:p>
                      <a:r>
                        <a:rPr lang="fr-FR" altLang="ja-JP" sz="1200" noProof="0" dirty="0">
                          <a:latin typeface="+mn-lt"/>
                          <a:ea typeface="メイリオ" panose="020B0604030504040204" pitchFamily="50" charset="-128"/>
                          <a:cs typeface="メイリオ" panose="020B0604030504040204" pitchFamily="50" charset="-128"/>
                        </a:rPr>
                        <a:t>Développement de système entreprise, conception</a:t>
                      </a:r>
                      <a:r>
                        <a:rPr lang="fr-FR" altLang="ja-JP" sz="1200" baseline="0" noProof="0" dirty="0">
                          <a:latin typeface="+mn-lt"/>
                          <a:ea typeface="メイリオ" panose="020B0604030504040204" pitchFamily="50" charset="-128"/>
                          <a:cs typeface="メイリオ" panose="020B0604030504040204" pitchFamily="50" charset="-128"/>
                        </a:rPr>
                        <a:t> de site web, serveur</a:t>
                      </a:r>
                      <a:endParaRPr lang="fr-FR" altLang="ja-JP" sz="1200" noProof="0" dirty="0">
                        <a:solidFill>
                          <a:schemeClr val="tx1"/>
                        </a:solidFill>
                        <a:latin typeface="+mn-lt"/>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xmlns="" val="10000"/>
                  </a:ext>
                </a:extLst>
              </a:tr>
              <a:tr h="382493">
                <a:tc>
                  <a:txBody>
                    <a:bodyPr/>
                    <a:lstStyle/>
                    <a:p>
                      <a:r>
                        <a:rPr lang="fr-FR" sz="1200" noProof="0" dirty="0">
                          <a:latin typeface="+mn-lt"/>
                          <a:ea typeface="メイリオ" panose="020B0604030504040204" pitchFamily="50" charset="-128"/>
                          <a:cs typeface="メイリオ" panose="020B0604030504040204" pitchFamily="50" charset="-128"/>
                        </a:rPr>
                        <a:t>CCIJF (Chambre de Commerce</a:t>
                      </a:r>
                      <a:r>
                        <a:rPr lang="fr-FR" sz="1200" baseline="0" noProof="0" dirty="0">
                          <a:latin typeface="+mn-lt"/>
                          <a:ea typeface="メイリオ" panose="020B0604030504040204" pitchFamily="50" charset="-128"/>
                          <a:cs typeface="メイリオ" panose="020B0604030504040204" pitchFamily="50" charset="-128"/>
                        </a:rPr>
                        <a:t> et d’Industrie Japonaise en France)</a:t>
                      </a:r>
                      <a:endParaRPr lang="fr-FR" altLang="ja-JP" sz="1200" noProof="0" dirty="0">
                        <a:solidFill>
                          <a:schemeClr val="tx1"/>
                        </a:solidFill>
                        <a:latin typeface="+mn-lt"/>
                        <a:ea typeface="メイリオ" panose="020B0604030504040204" pitchFamily="50" charset="-128"/>
                        <a:cs typeface="メイリオ" panose="020B0604030504040204" pitchFamily="50" charset="-128"/>
                      </a:endParaRPr>
                    </a:p>
                  </a:txBody>
                  <a:tcPr anchor="ctr"/>
                </a:tc>
                <a:tc>
                  <a:txBody>
                    <a:bodyPr/>
                    <a:lstStyle/>
                    <a:p>
                      <a:r>
                        <a:rPr lang="fr-FR" altLang="ja-JP" sz="1200" noProof="0" dirty="0">
                          <a:latin typeface="+mn-lt"/>
                          <a:ea typeface="メイリオ" panose="020B0604030504040204" pitchFamily="50" charset="-128"/>
                          <a:cs typeface="メイリオ" panose="020B0604030504040204" pitchFamily="50" charset="-128"/>
                        </a:rPr>
                        <a:t>Connexion internet, mails, gestion</a:t>
                      </a:r>
                      <a:r>
                        <a:rPr lang="fr-FR" altLang="ja-JP" sz="1200" baseline="0" noProof="0" dirty="0">
                          <a:latin typeface="+mn-lt"/>
                          <a:ea typeface="メイリオ" panose="020B0604030504040204" pitchFamily="50" charset="-128"/>
                          <a:cs typeface="メイリオ" panose="020B0604030504040204" pitchFamily="50" charset="-128"/>
                        </a:rPr>
                        <a:t> et maintenance internet</a:t>
                      </a:r>
                      <a:endParaRPr lang="fr-FR" altLang="ja-JP" sz="1200" noProof="0" dirty="0">
                        <a:solidFill>
                          <a:schemeClr val="tx1"/>
                        </a:solidFill>
                        <a:latin typeface="+mn-lt"/>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xmlns="" val="10001"/>
                  </a:ext>
                </a:extLst>
              </a:tr>
              <a:tr h="371063">
                <a:tc>
                  <a:txBody>
                    <a:bodyPr/>
                    <a:lstStyle/>
                    <a:p>
                      <a:r>
                        <a:rPr lang="fr-FR" sz="1200" noProof="0" dirty="0">
                          <a:latin typeface="+mn-lt"/>
                          <a:ea typeface="メイリオ" panose="020B0604030504040204" pitchFamily="50" charset="-128"/>
                          <a:cs typeface="メイリオ" panose="020B0604030504040204" pitchFamily="50" charset="-128"/>
                        </a:rPr>
                        <a:t>JNTO (</a:t>
                      </a:r>
                      <a:r>
                        <a:rPr lang="fr-FR" sz="1200" noProof="0" dirty="0">
                          <a:solidFill>
                            <a:schemeClr val="tx1"/>
                          </a:solidFill>
                          <a:latin typeface="+mn-lt"/>
                          <a:ea typeface="メイリオ" panose="020B0604030504040204" pitchFamily="50" charset="-128"/>
                          <a:cs typeface="メイリオ" panose="020B0604030504040204" pitchFamily="50" charset="-128"/>
                        </a:rPr>
                        <a:t>Office</a:t>
                      </a:r>
                      <a:r>
                        <a:rPr lang="fr-FR" sz="1200" baseline="0" noProof="0" dirty="0">
                          <a:solidFill>
                            <a:schemeClr val="tx1"/>
                          </a:solidFill>
                          <a:latin typeface="+mn-lt"/>
                          <a:ea typeface="メイリオ" panose="020B0604030504040204" pitchFamily="50" charset="-128"/>
                          <a:cs typeface="メイリオ" panose="020B0604030504040204" pitchFamily="50" charset="-128"/>
                        </a:rPr>
                        <a:t> National du Tourisme Japonais</a:t>
                      </a:r>
                      <a:r>
                        <a:rPr lang="fr-FR" sz="1200" baseline="0" noProof="0" dirty="0">
                          <a:latin typeface="+mn-lt"/>
                          <a:ea typeface="メイリオ" panose="020B0604030504040204" pitchFamily="50" charset="-128"/>
                          <a:cs typeface="メイリオ" panose="020B0604030504040204" pitchFamily="50" charset="-128"/>
                        </a:rPr>
                        <a:t>)</a:t>
                      </a:r>
                      <a:endParaRPr lang="fr-FR" altLang="ja-JP" sz="1200" noProof="0" dirty="0">
                        <a:solidFill>
                          <a:schemeClr val="tx1"/>
                        </a:solidFill>
                        <a:latin typeface="+mn-lt"/>
                        <a:ea typeface="メイリオ" panose="020B0604030504040204" pitchFamily="50" charset="-128"/>
                        <a:cs typeface="メイリオ" panose="020B0604030504040204" pitchFamily="50" charset="-128"/>
                      </a:endParaRPr>
                    </a:p>
                  </a:txBody>
                  <a:tcPr anchor="ctr"/>
                </a:tc>
                <a:tc>
                  <a:txBody>
                    <a:bodyPr/>
                    <a:lstStyle/>
                    <a:p>
                      <a:r>
                        <a:rPr lang="fr-FR" altLang="ja-JP" sz="1200" noProof="0" dirty="0">
                          <a:latin typeface="+mn-lt"/>
                          <a:ea typeface="メイリオ" panose="020B0604030504040204" pitchFamily="50" charset="-128"/>
                          <a:cs typeface="メイリオ" panose="020B0604030504040204" pitchFamily="50" charset="-128"/>
                        </a:rPr>
                        <a:t>Maintenance informatique, conception et</a:t>
                      </a:r>
                      <a:r>
                        <a:rPr lang="fr-FR" altLang="ja-JP" sz="1200" baseline="0" noProof="0" dirty="0">
                          <a:latin typeface="+mn-lt"/>
                          <a:ea typeface="メイリオ" panose="020B0604030504040204" pitchFamily="50" charset="-128"/>
                          <a:cs typeface="メイリオ" panose="020B0604030504040204" pitchFamily="50" charset="-128"/>
                        </a:rPr>
                        <a:t> gestion </a:t>
                      </a:r>
                      <a:r>
                        <a:rPr lang="fr-FR" altLang="ja-JP" sz="1200" noProof="0" dirty="0">
                          <a:latin typeface="+mn-lt"/>
                          <a:ea typeface="メイリオ" panose="020B0604030504040204" pitchFamily="50" charset="-128"/>
                          <a:cs typeface="メイリオ" panose="020B0604030504040204" pitchFamily="50" charset="-128"/>
                        </a:rPr>
                        <a:t>site web, hébergement serveur</a:t>
                      </a:r>
                      <a:r>
                        <a:rPr lang="fr-FR" altLang="ja-JP" sz="1200" baseline="0" noProof="0" dirty="0">
                          <a:latin typeface="+mn-lt"/>
                          <a:ea typeface="メイリオ" panose="020B0604030504040204" pitchFamily="50" charset="-128"/>
                          <a:cs typeface="メイリオ" panose="020B0604030504040204" pitchFamily="50" charset="-128"/>
                        </a:rPr>
                        <a:t> </a:t>
                      </a:r>
                      <a:r>
                        <a:rPr lang="fr-FR" altLang="ja-JP" sz="1200" noProof="0" dirty="0">
                          <a:latin typeface="+mn-lt"/>
                          <a:ea typeface="メイリオ" panose="020B0604030504040204" pitchFamily="50" charset="-128"/>
                          <a:cs typeface="メイリオ" panose="020B0604030504040204" pitchFamily="50" charset="-128"/>
                        </a:rPr>
                        <a:t>web</a:t>
                      </a:r>
                      <a:endParaRPr lang="fr-FR" altLang="ja-JP" sz="1200" noProof="0" dirty="0">
                        <a:solidFill>
                          <a:schemeClr val="tx1"/>
                        </a:solidFill>
                        <a:latin typeface="+mn-lt"/>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xmlns="" val="10002"/>
                  </a:ext>
                </a:extLst>
              </a:tr>
              <a:tr h="259499">
                <a:tc>
                  <a:txBody>
                    <a:bodyPr/>
                    <a:lstStyle/>
                    <a:p>
                      <a:r>
                        <a:rPr lang="fr-FR" altLang="ja-JP" sz="1200" noProof="0" dirty="0">
                          <a:latin typeface="+mn-lt"/>
                          <a:ea typeface="メイリオ" panose="020B0604030504040204" pitchFamily="50" charset="-128"/>
                          <a:cs typeface="メイリオ" panose="020B0604030504040204" pitchFamily="50" charset="-128"/>
                        </a:rPr>
                        <a:t>JETRO (Organisation Japonaise du Commerce Extérieur)</a:t>
                      </a:r>
                      <a:endParaRPr lang="fr-FR" altLang="ja-JP" sz="1200" noProof="0" dirty="0">
                        <a:solidFill>
                          <a:schemeClr val="tx1"/>
                        </a:solidFill>
                        <a:latin typeface="+mn-lt"/>
                        <a:ea typeface="メイリオ" panose="020B0604030504040204" pitchFamily="50" charset="-128"/>
                        <a:cs typeface="メイリオ" panose="020B0604030504040204" pitchFamily="50" charset="-128"/>
                      </a:endParaRPr>
                    </a:p>
                  </a:txBody>
                  <a:tcPr anchor="ctr"/>
                </a:tc>
                <a:tc>
                  <a:txBody>
                    <a:bodyPr/>
                    <a:lstStyle/>
                    <a:p>
                      <a:r>
                        <a:rPr lang="fr-FR" altLang="ja-JP" sz="1200" noProof="0" dirty="0">
                          <a:latin typeface="+mn-lt"/>
                          <a:ea typeface="メイリオ" panose="020B0604030504040204" pitchFamily="50" charset="-128"/>
                          <a:cs typeface="メイリオ" panose="020B0604030504040204" pitchFamily="50" charset="-128"/>
                        </a:rPr>
                        <a:t>Maintenance informatique,</a:t>
                      </a:r>
                      <a:r>
                        <a:rPr lang="fr-FR" altLang="ja-JP" sz="1200" baseline="0" noProof="0" dirty="0">
                          <a:latin typeface="+mn-lt"/>
                          <a:ea typeface="メイリオ" panose="020B0604030504040204" pitchFamily="50" charset="-128"/>
                          <a:cs typeface="メイリオ" panose="020B0604030504040204" pitchFamily="50" charset="-128"/>
                        </a:rPr>
                        <a:t> leasing périphériques en connexion type-C</a:t>
                      </a:r>
                      <a:endParaRPr lang="fr-FR" altLang="ja-JP" sz="1200" noProof="0" dirty="0">
                        <a:solidFill>
                          <a:schemeClr val="tx1"/>
                        </a:solidFill>
                        <a:latin typeface="+mn-lt"/>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xmlns="" val="10003"/>
                  </a:ext>
                </a:extLst>
              </a:tr>
              <a:tr h="364011">
                <a:tc>
                  <a:txBody>
                    <a:bodyPr/>
                    <a:lstStyle/>
                    <a:p>
                      <a:r>
                        <a:rPr lang="fr-FR" sz="1200" noProof="0" dirty="0">
                          <a:latin typeface="+mn-lt"/>
                          <a:ea typeface="メイリオ" panose="020B0604030504040204" pitchFamily="50" charset="-128"/>
                          <a:cs typeface="メイリオ" panose="020B0604030504040204" pitchFamily="50" charset="-128"/>
                        </a:rPr>
                        <a:t>CLAIR (Centre</a:t>
                      </a:r>
                      <a:r>
                        <a:rPr lang="fr-FR" sz="1200" baseline="0" noProof="0" dirty="0">
                          <a:latin typeface="+mn-lt"/>
                          <a:ea typeface="メイリオ" panose="020B0604030504040204" pitchFamily="50" charset="-128"/>
                          <a:cs typeface="メイリオ" panose="020B0604030504040204" pitchFamily="50" charset="-128"/>
                        </a:rPr>
                        <a:t> Japonais des Collectivités Locales)</a:t>
                      </a:r>
                      <a:endParaRPr lang="fr-FR" altLang="ja-JP" sz="1200" noProof="0" dirty="0">
                        <a:solidFill>
                          <a:schemeClr val="tx1"/>
                        </a:solidFill>
                        <a:latin typeface="+mn-lt"/>
                        <a:ea typeface="メイリオ" panose="020B0604030504040204" pitchFamily="50" charset="-128"/>
                        <a:cs typeface="メイリオ" panose="020B0604030504040204" pitchFamily="50" charset="-128"/>
                      </a:endParaRPr>
                    </a:p>
                  </a:txBody>
                  <a:tcPr anchor="ctr"/>
                </a:tc>
                <a:tc>
                  <a:txBody>
                    <a:bodyPr/>
                    <a:lstStyle/>
                    <a:p>
                      <a:r>
                        <a:rPr lang="fr-FR" altLang="ja-JP" sz="1200" noProof="0" dirty="0">
                          <a:latin typeface="+mn-lt"/>
                          <a:ea typeface="メイリオ" panose="020B0604030504040204" pitchFamily="50" charset="-128"/>
                          <a:cs typeface="メイリオ" panose="020B0604030504040204" pitchFamily="50" charset="-128"/>
                        </a:rPr>
                        <a:t>Maintenance informatique, conception site web, hébergement web,</a:t>
                      </a:r>
                      <a:r>
                        <a:rPr lang="fr-FR" altLang="ja-JP" sz="1200" baseline="0" noProof="0" dirty="0">
                          <a:latin typeface="+mn-lt"/>
                          <a:ea typeface="メイリオ" panose="020B0604030504040204" pitchFamily="50" charset="-128"/>
                          <a:cs typeface="メイリオ" panose="020B0604030504040204" pitchFamily="50" charset="-128"/>
                        </a:rPr>
                        <a:t> vente d’ordinateurs</a:t>
                      </a:r>
                      <a:endParaRPr lang="fr-FR" altLang="ja-JP" sz="1200" noProof="0" dirty="0">
                        <a:solidFill>
                          <a:schemeClr val="tx1"/>
                        </a:solidFill>
                        <a:latin typeface="+mn-lt"/>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xmlns="" val="10004"/>
                  </a:ext>
                </a:extLst>
              </a:tr>
              <a:tr h="259499">
                <a:tc>
                  <a:txBody>
                    <a:bodyPr/>
                    <a:lstStyle/>
                    <a:p>
                      <a:r>
                        <a:rPr lang="fr-FR" altLang="zh-TW" sz="1200" noProof="0" dirty="0">
                          <a:latin typeface="+mn-lt"/>
                          <a:ea typeface="メイリオ" panose="020B0604030504040204" pitchFamily="50" charset="-128"/>
                          <a:cs typeface="メイリオ" panose="020B0604030504040204" pitchFamily="50" charset="-128"/>
                        </a:rPr>
                        <a:t>JEPIC (</a:t>
                      </a:r>
                      <a:r>
                        <a:rPr lang="fr-FR" altLang="zh-TW" sz="1200" noProof="0" dirty="0" err="1">
                          <a:latin typeface="+mn-lt"/>
                          <a:ea typeface="メイリオ" panose="020B0604030504040204" pitchFamily="50" charset="-128"/>
                          <a:cs typeface="メイリオ" panose="020B0604030504040204" pitchFamily="50" charset="-128"/>
                        </a:rPr>
                        <a:t>Japanese</a:t>
                      </a:r>
                      <a:r>
                        <a:rPr lang="fr-FR" altLang="zh-TW" sz="1200" baseline="0" noProof="0" dirty="0">
                          <a:latin typeface="+mn-lt"/>
                          <a:ea typeface="メイリオ" panose="020B0604030504040204" pitchFamily="50" charset="-128"/>
                          <a:cs typeface="メイリオ" panose="020B0604030504040204" pitchFamily="50" charset="-128"/>
                        </a:rPr>
                        <a:t> Electric Power Information Center)</a:t>
                      </a:r>
                      <a:endParaRPr lang="fr-FR" altLang="zh-TW" sz="1200" noProof="0" dirty="0">
                        <a:solidFill>
                          <a:schemeClr val="tx1"/>
                        </a:solidFill>
                        <a:latin typeface="+mn-lt"/>
                        <a:ea typeface="メイリオ" panose="020B0604030504040204" pitchFamily="50" charset="-128"/>
                        <a:cs typeface="メイリオ" panose="020B0604030504040204" pitchFamily="50" charset="-128"/>
                      </a:endParaRPr>
                    </a:p>
                  </a:txBody>
                  <a:tcPr anchor="ctr"/>
                </a:tc>
                <a:tc>
                  <a:txBody>
                    <a:bodyPr/>
                    <a:lstStyle/>
                    <a:p>
                      <a:r>
                        <a:rPr lang="fr-FR" altLang="zh-TW" sz="1200" noProof="0" dirty="0">
                          <a:latin typeface="+mn-lt"/>
                          <a:ea typeface="メイリオ" panose="020B0604030504040204" pitchFamily="50" charset="-128"/>
                          <a:cs typeface="メイリオ" panose="020B0604030504040204" pitchFamily="50" charset="-128"/>
                        </a:rPr>
                        <a:t>Maintenance informatique, vente d’ordinateurs</a:t>
                      </a:r>
                      <a:r>
                        <a:rPr lang="fr-FR" altLang="zh-TW" sz="1200" baseline="0" noProof="0" dirty="0">
                          <a:latin typeface="+mn-lt"/>
                          <a:ea typeface="メイリオ" panose="020B0604030504040204" pitchFamily="50" charset="-128"/>
                          <a:cs typeface="メイリオ" panose="020B0604030504040204" pitchFamily="50" charset="-128"/>
                        </a:rPr>
                        <a:t> japonais</a:t>
                      </a:r>
                      <a:endParaRPr lang="fr-FR" altLang="zh-TW" sz="1200" noProof="0" dirty="0">
                        <a:solidFill>
                          <a:schemeClr val="tx1"/>
                        </a:solidFill>
                        <a:latin typeface="+mn-lt"/>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xmlns="" val="10005"/>
                  </a:ext>
                </a:extLst>
              </a:tr>
              <a:tr h="259499">
                <a:tc>
                  <a:txBody>
                    <a:bodyPr/>
                    <a:lstStyle/>
                    <a:p>
                      <a:r>
                        <a:rPr lang="fr-FR" sz="1200" noProof="0" dirty="0">
                          <a:latin typeface="+mn-lt"/>
                          <a:ea typeface="メイリオ" panose="020B0604030504040204" pitchFamily="50" charset="-128"/>
                          <a:cs typeface="メイリオ" panose="020B0604030504040204" pitchFamily="50" charset="-128"/>
                        </a:rPr>
                        <a:t>KEYENCE France </a:t>
                      </a:r>
                      <a:endParaRPr lang="fr-FR" altLang="ja-JP" sz="1200" noProof="0" dirty="0">
                        <a:solidFill>
                          <a:schemeClr val="tx1"/>
                        </a:solidFill>
                        <a:latin typeface="+mn-lt"/>
                        <a:ea typeface="メイリオ" panose="020B0604030504040204" pitchFamily="50" charset="-128"/>
                        <a:cs typeface="メイリオ" panose="020B0604030504040204" pitchFamily="50" charset="-128"/>
                      </a:endParaRPr>
                    </a:p>
                  </a:txBody>
                  <a:tcPr anchor="ctr"/>
                </a:tc>
                <a:tc>
                  <a:txBody>
                    <a:bodyPr/>
                    <a:lstStyle/>
                    <a:p>
                      <a:r>
                        <a:rPr lang="fr-FR" altLang="zh-TW" sz="1200" noProof="0" dirty="0">
                          <a:latin typeface="+mn-lt"/>
                          <a:ea typeface="メイリオ" panose="020B0604030504040204" pitchFamily="50" charset="-128"/>
                          <a:cs typeface="メイリオ" panose="020B0604030504040204" pitchFamily="50" charset="-128"/>
                        </a:rPr>
                        <a:t>Maintenance informatique, vente d’ordinateurs</a:t>
                      </a:r>
                      <a:r>
                        <a:rPr lang="fr-FR" altLang="zh-TW" sz="1200" baseline="0" noProof="0" dirty="0">
                          <a:latin typeface="+mn-lt"/>
                          <a:ea typeface="メイリオ" panose="020B0604030504040204" pitchFamily="50" charset="-128"/>
                          <a:cs typeface="メイリオ" panose="020B0604030504040204" pitchFamily="50" charset="-128"/>
                        </a:rPr>
                        <a:t> français</a:t>
                      </a:r>
                      <a:endParaRPr lang="fr-FR" altLang="zh-TW" sz="1200" noProof="0" dirty="0">
                        <a:solidFill>
                          <a:schemeClr val="tx1"/>
                        </a:solidFill>
                        <a:latin typeface="+mn-lt"/>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xmlns="" val="10006"/>
                  </a:ext>
                </a:extLst>
              </a:tr>
              <a:tr h="259499">
                <a:tc>
                  <a:txBody>
                    <a:bodyPr/>
                    <a:lstStyle/>
                    <a:p>
                      <a:r>
                        <a:rPr lang="fr-FR" altLang="ja-JP" sz="1200" noProof="0" dirty="0">
                          <a:solidFill>
                            <a:schemeClr val="tx1"/>
                          </a:solidFill>
                          <a:latin typeface="+mn-lt"/>
                          <a:ea typeface="メイリオ" panose="020B0604030504040204" pitchFamily="50" charset="-128"/>
                          <a:cs typeface="メイリオ" panose="020B0604030504040204" pitchFamily="50" charset="-128"/>
                        </a:rPr>
                        <a:t>Institut</a:t>
                      </a:r>
                      <a:r>
                        <a:rPr lang="fr-FR" altLang="ja-JP" sz="1200" baseline="0" noProof="0" dirty="0">
                          <a:solidFill>
                            <a:schemeClr val="tx1"/>
                          </a:solidFill>
                          <a:latin typeface="+mn-lt"/>
                          <a:ea typeface="メイリオ" panose="020B0604030504040204" pitchFamily="50" charset="-128"/>
                          <a:cs typeface="メイリオ" panose="020B0604030504040204" pitchFamily="50" charset="-128"/>
                        </a:rPr>
                        <a:t> culturel franco-japonais</a:t>
                      </a:r>
                      <a:endParaRPr lang="fr-FR" altLang="ja-JP" sz="1200" noProof="0" dirty="0">
                        <a:solidFill>
                          <a:schemeClr val="tx1"/>
                        </a:solidFill>
                        <a:latin typeface="+mn-lt"/>
                        <a:ea typeface="メイリオ" panose="020B0604030504040204" pitchFamily="50" charset="-128"/>
                        <a:cs typeface="メイリオ" panose="020B0604030504040204" pitchFamily="50" charset="-128"/>
                      </a:endParaRPr>
                    </a:p>
                  </a:txBody>
                  <a:tcPr anchor="ctr"/>
                </a:tc>
                <a:tc>
                  <a:txBody>
                    <a:bodyPr/>
                    <a:lstStyle/>
                    <a:p>
                      <a:r>
                        <a:rPr lang="fr-FR" altLang="zh-TW" sz="1200" noProof="0" dirty="0">
                          <a:latin typeface="+mn-lt"/>
                          <a:ea typeface="メイリオ" panose="020B0604030504040204" pitchFamily="50" charset="-128"/>
                          <a:cs typeface="メイリオ" panose="020B0604030504040204" pitchFamily="50" charset="-128"/>
                        </a:rPr>
                        <a:t>Maintenance informatique, vente d’ordinateurs</a:t>
                      </a:r>
                      <a:endParaRPr lang="fr-FR" altLang="ja-JP" sz="1200" noProof="0" dirty="0">
                        <a:solidFill>
                          <a:schemeClr val="tx1"/>
                        </a:solidFill>
                        <a:latin typeface="+mn-lt"/>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xmlns="" val="10007"/>
                  </a:ext>
                </a:extLst>
              </a:tr>
              <a:tr h="259499">
                <a:tc>
                  <a:txBody>
                    <a:bodyPr/>
                    <a:lstStyle/>
                    <a:p>
                      <a:r>
                        <a:rPr lang="fr-FR" sz="1200" noProof="0" dirty="0">
                          <a:latin typeface="+mn-lt"/>
                          <a:ea typeface="メイリオ" panose="020B0604030504040204" pitchFamily="50" charset="-128"/>
                          <a:cs typeface="メイリオ" panose="020B0604030504040204" pitchFamily="50" charset="-128"/>
                        </a:rPr>
                        <a:t>NTT Europe </a:t>
                      </a:r>
                      <a:endParaRPr lang="fr-FR" altLang="ja-JP" sz="1200" noProof="0" dirty="0">
                        <a:solidFill>
                          <a:schemeClr val="tx1"/>
                        </a:solidFill>
                        <a:latin typeface="+mn-lt"/>
                        <a:ea typeface="メイリオ" panose="020B0604030504040204" pitchFamily="50" charset="-128"/>
                        <a:cs typeface="メイリオ" panose="020B0604030504040204" pitchFamily="50" charset="-128"/>
                      </a:endParaRPr>
                    </a:p>
                  </a:txBody>
                  <a:tcPr anchor="ctr"/>
                </a:tc>
                <a:tc>
                  <a:txBody>
                    <a:bodyPr/>
                    <a:lstStyle/>
                    <a:p>
                      <a:r>
                        <a:rPr lang="fr-FR" altLang="zh-TW" sz="1200" noProof="0" dirty="0">
                          <a:latin typeface="+mn-lt"/>
                          <a:ea typeface="メイリオ" panose="020B0604030504040204" pitchFamily="50" charset="-128"/>
                          <a:cs typeface="メイリオ" panose="020B0604030504040204" pitchFamily="50" charset="-128"/>
                        </a:rPr>
                        <a:t>Assistance technique,</a:t>
                      </a:r>
                      <a:r>
                        <a:rPr lang="fr-FR" altLang="zh-TW" sz="1200" baseline="0" noProof="0" dirty="0">
                          <a:latin typeface="+mn-lt"/>
                          <a:ea typeface="メイリオ" panose="020B0604030504040204" pitchFamily="50" charset="-128"/>
                          <a:cs typeface="メイリオ" panose="020B0604030504040204" pitchFamily="50" charset="-128"/>
                        </a:rPr>
                        <a:t> assistance Cisco</a:t>
                      </a:r>
                      <a:endParaRPr lang="fr-FR" altLang="zh-TW" sz="1200" noProof="0" dirty="0">
                        <a:solidFill>
                          <a:schemeClr val="tx1"/>
                        </a:solidFill>
                        <a:latin typeface="+mn-lt"/>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xmlns="" val="10008"/>
                  </a:ext>
                </a:extLst>
              </a:tr>
            </a:tbl>
          </a:graphicData>
        </a:graphic>
      </p:graphicFrame>
      <p:sp>
        <p:nvSpPr>
          <p:cNvPr id="19" name="正方形/長方形 18"/>
          <p:cNvSpPr/>
          <p:nvPr/>
        </p:nvSpPr>
        <p:spPr>
          <a:xfrm>
            <a:off x="5535640" y="822946"/>
            <a:ext cx="4034053" cy="523220"/>
          </a:xfrm>
          <a:prstGeom prst="rect">
            <a:avLst/>
          </a:prstGeom>
        </p:spPr>
        <p:txBody>
          <a:bodyPr wrap="none">
            <a:spAutoFit/>
          </a:bodyPr>
          <a:lstStyle/>
          <a:p>
            <a:r>
              <a:rPr lang="es-ES" altLang="ja-JP" sz="2800" b="1" dirty="0"/>
              <a:t>SUCRECUBE Technologies</a:t>
            </a:r>
            <a:r>
              <a:rPr lang="en-US" altLang="ja-JP" sz="2800" b="1" dirty="0"/>
              <a:t> </a:t>
            </a:r>
            <a:endParaRPr lang="ja-JP" altLang="en-US" sz="2800" b="1" dirty="0"/>
          </a:p>
        </p:txBody>
      </p:sp>
      <p:pic>
        <p:nvPicPr>
          <p:cNvPr id="20" name="図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63" y="851375"/>
            <a:ext cx="2643345" cy="795292"/>
          </a:xfrm>
          <a:prstGeom prst="rect">
            <a:avLst/>
          </a:prstGeom>
        </p:spPr>
      </p:pic>
      <p:sp>
        <p:nvSpPr>
          <p:cNvPr id="21" name="正方形/長方形 20"/>
          <p:cNvSpPr/>
          <p:nvPr/>
        </p:nvSpPr>
        <p:spPr>
          <a:xfrm>
            <a:off x="5535640" y="1370118"/>
            <a:ext cx="3672800" cy="338554"/>
          </a:xfrm>
          <a:prstGeom prst="rect">
            <a:avLst/>
          </a:prstGeom>
        </p:spPr>
        <p:txBody>
          <a:bodyPr wrap="none">
            <a:spAutoFit/>
          </a:bodyPr>
          <a:lstStyle/>
          <a:p>
            <a:r>
              <a:rPr lang="ja-JP" altLang="en-US" sz="1600" b="1" dirty="0">
                <a:ea typeface="メイリオ" panose="020B0604030504040204" pitchFamily="50" charset="-128"/>
                <a:cs typeface="メイリオ" panose="020B0604030504040204" pitchFamily="50" charset="-128"/>
              </a:rPr>
              <a:t>シュークルキューブ　テクノロジーズ</a:t>
            </a:r>
          </a:p>
        </p:txBody>
      </p:sp>
      <p:sp>
        <p:nvSpPr>
          <p:cNvPr id="6" name="正方形/長方形 5"/>
          <p:cNvSpPr/>
          <p:nvPr/>
        </p:nvSpPr>
        <p:spPr>
          <a:xfrm>
            <a:off x="8848159" y="5369679"/>
            <a:ext cx="2771913" cy="246221"/>
          </a:xfrm>
          <a:prstGeom prst="rect">
            <a:avLst/>
          </a:prstGeom>
        </p:spPr>
        <p:txBody>
          <a:bodyPr wrap="none">
            <a:spAutoFit/>
          </a:bodyPr>
          <a:lstStyle/>
          <a:p>
            <a:pPr algn="r"/>
            <a:r>
              <a:rPr lang="en-US" altLang="ja-JP" sz="1000" dirty="0">
                <a:ea typeface="メイリオ" panose="020B0604030504040204" pitchFamily="50" charset="-128"/>
              </a:rPr>
              <a:t>※</a:t>
            </a:r>
            <a:r>
              <a:rPr lang="fr-FR" altLang="ja-JP" sz="1000" dirty="0">
                <a:ea typeface="メイリオ" panose="020B0604030504040204" pitchFamily="50" charset="-128"/>
              </a:rPr>
              <a:t>Plus de 70 entreprises nous font déjà confiance</a:t>
            </a:r>
            <a:endParaRPr lang="ja-JP" altLang="en-US" sz="1000" dirty="0"/>
          </a:p>
        </p:txBody>
      </p:sp>
      <p:sp>
        <p:nvSpPr>
          <p:cNvPr id="22" name="正方形/長方形 21"/>
          <p:cNvSpPr/>
          <p:nvPr/>
        </p:nvSpPr>
        <p:spPr>
          <a:xfrm>
            <a:off x="345854" y="5709126"/>
            <a:ext cx="9826845" cy="553998"/>
          </a:xfrm>
          <a:prstGeom prst="rect">
            <a:avLst/>
          </a:prstGeom>
        </p:spPr>
        <p:txBody>
          <a:bodyPr wrap="square">
            <a:spAutoFit/>
          </a:bodyPr>
          <a:lstStyle/>
          <a:p>
            <a:r>
              <a:rPr lang="fr-FR" altLang="ja-JP" b="1" dirty="0">
                <a:ea typeface="メイリオ" panose="020B0604030504040204" pitchFamily="50" charset="-128"/>
                <a:cs typeface="メイリオ" panose="020B0604030504040204" pitchFamily="50" charset="-128"/>
              </a:rPr>
              <a:t>Entreprises partenaires</a:t>
            </a:r>
            <a:endParaRPr lang="ja-JP" altLang="en-US" b="1" dirty="0">
              <a:ea typeface="メイリオ" panose="020B0604030504040204" pitchFamily="50" charset="-128"/>
              <a:cs typeface="メイリオ" panose="020B0604030504040204" pitchFamily="50" charset="-128"/>
            </a:endParaRPr>
          </a:p>
          <a:p>
            <a:r>
              <a:rPr lang="es-ES" altLang="ja-JP" sz="1200" dirty="0">
                <a:ea typeface="メイリオ" panose="020B0604030504040204" pitchFamily="50" charset="-128"/>
                <a:cs typeface="メイリオ" panose="020B0604030504040204" pitchFamily="50" charset="-128"/>
              </a:rPr>
              <a:t>DELL France</a:t>
            </a:r>
            <a:r>
              <a:rPr lang="en-US" altLang="ja-JP" sz="1200" dirty="0">
                <a:ea typeface="メイリオ" panose="020B0604030504040204" pitchFamily="50" charset="-128"/>
                <a:cs typeface="メイリオ" panose="020B0604030504040204" pitchFamily="50" charset="-128"/>
              </a:rPr>
              <a:t>/ </a:t>
            </a:r>
            <a:r>
              <a:rPr lang="es-ES" altLang="ja-JP" sz="1200" dirty="0">
                <a:ea typeface="メイリオ" panose="020B0604030504040204" pitchFamily="50" charset="-128"/>
                <a:cs typeface="メイリオ" panose="020B0604030504040204" pitchFamily="50" charset="-128"/>
              </a:rPr>
              <a:t>HP France</a:t>
            </a:r>
            <a:r>
              <a:rPr lang="en-US" altLang="ja-JP" sz="1200" dirty="0">
                <a:ea typeface="メイリオ" panose="020B0604030504040204" pitchFamily="50" charset="-128"/>
                <a:cs typeface="メイリオ" panose="020B0604030504040204" pitchFamily="50" charset="-128"/>
              </a:rPr>
              <a:t> / </a:t>
            </a:r>
            <a:r>
              <a:rPr lang="es-ES" altLang="ja-JP" sz="1200" dirty="0">
                <a:ea typeface="メイリオ" panose="020B0604030504040204" pitchFamily="50" charset="-128"/>
                <a:cs typeface="メイリオ" panose="020B0604030504040204" pitchFamily="50" charset="-128"/>
              </a:rPr>
              <a:t>Trendmicro</a:t>
            </a:r>
            <a:r>
              <a:rPr lang="en-US" altLang="ja-JP" sz="1200" dirty="0">
                <a:ea typeface="メイリオ" panose="020B0604030504040204" pitchFamily="50" charset="-128"/>
                <a:cs typeface="メイリオ" panose="020B0604030504040204" pitchFamily="50" charset="-128"/>
              </a:rPr>
              <a:t> / </a:t>
            </a:r>
            <a:r>
              <a:rPr lang="es-ES" altLang="ja-JP" sz="1200" dirty="0">
                <a:ea typeface="メイリオ" panose="020B0604030504040204" pitchFamily="50" charset="-128"/>
                <a:cs typeface="メイリオ" panose="020B0604030504040204" pitchFamily="50" charset="-128"/>
              </a:rPr>
              <a:t>Microsoft</a:t>
            </a:r>
            <a:r>
              <a:rPr lang="en-US" altLang="ja-JP" sz="1200" dirty="0">
                <a:ea typeface="メイリオ" panose="020B0604030504040204" pitchFamily="50" charset="-128"/>
                <a:cs typeface="メイリオ" panose="020B0604030504040204" pitchFamily="50" charset="-128"/>
              </a:rPr>
              <a:t> / </a:t>
            </a:r>
            <a:r>
              <a:rPr lang="es-ES" altLang="ja-JP" sz="1200" dirty="0">
                <a:ea typeface="メイリオ" panose="020B0604030504040204" pitchFamily="50" charset="-128"/>
                <a:cs typeface="メイリオ" panose="020B0604030504040204" pitchFamily="50" charset="-128"/>
              </a:rPr>
              <a:t>Symantec</a:t>
            </a:r>
            <a:r>
              <a:rPr lang="en-US" altLang="ja-JP" sz="1200" dirty="0">
                <a:ea typeface="メイリオ" panose="020B0604030504040204" pitchFamily="50" charset="-128"/>
                <a:cs typeface="メイリオ" panose="020B0604030504040204" pitchFamily="50" charset="-128"/>
              </a:rPr>
              <a:t> / </a:t>
            </a:r>
            <a:r>
              <a:rPr lang="es-ES" altLang="ja-JP" sz="1200" dirty="0">
                <a:ea typeface="メイリオ" panose="020B0604030504040204" pitchFamily="50" charset="-128"/>
                <a:cs typeface="メイリオ" panose="020B0604030504040204" pitchFamily="50" charset="-128"/>
              </a:rPr>
              <a:t>Juniper</a:t>
            </a:r>
            <a:r>
              <a:rPr lang="en-US" altLang="ja-JP" sz="1200" dirty="0">
                <a:ea typeface="メイリオ" panose="020B0604030504040204" pitchFamily="50" charset="-128"/>
                <a:cs typeface="メイリオ" panose="020B0604030504040204" pitchFamily="50" charset="-128"/>
              </a:rPr>
              <a:t> / </a:t>
            </a:r>
            <a:r>
              <a:rPr lang="es-ES" altLang="ja-JP" sz="1200" dirty="0">
                <a:ea typeface="メイリオ" panose="020B0604030504040204" pitchFamily="50" charset="-128"/>
                <a:cs typeface="メイリオ" panose="020B0604030504040204" pitchFamily="50" charset="-128"/>
              </a:rPr>
              <a:t>Cisco</a:t>
            </a:r>
            <a:r>
              <a:rPr lang="en-US" altLang="ja-JP" sz="1200" dirty="0">
                <a:ea typeface="メイリオ" panose="020B0604030504040204" pitchFamily="50" charset="-128"/>
                <a:cs typeface="メイリオ" panose="020B0604030504040204" pitchFamily="50" charset="-128"/>
              </a:rPr>
              <a:t> / </a:t>
            </a:r>
            <a:r>
              <a:rPr lang="es-ES" altLang="ja-JP" sz="1200" dirty="0">
                <a:ea typeface="メイリオ" panose="020B0604030504040204" pitchFamily="50" charset="-128"/>
                <a:cs typeface="メイリオ" panose="020B0604030504040204" pitchFamily="50" charset="-128"/>
              </a:rPr>
              <a:t>NTT Communications Group</a:t>
            </a:r>
            <a:r>
              <a:rPr lang="en-US" altLang="ja-JP" sz="1200" dirty="0">
                <a:ea typeface="メイリオ" panose="020B0604030504040204" pitchFamily="50" charset="-128"/>
                <a:cs typeface="メイリオ" panose="020B0604030504040204" pitchFamily="50" charset="-128"/>
              </a:rPr>
              <a:t> / </a:t>
            </a:r>
            <a:r>
              <a:rPr lang="es-ES" altLang="ja-JP" sz="1200" dirty="0">
                <a:ea typeface="メイリオ" panose="020B0604030504040204" pitchFamily="50" charset="-128"/>
                <a:cs typeface="メイリオ" panose="020B0604030504040204" pitchFamily="50" charset="-128"/>
              </a:rPr>
              <a:t>Trosystems Inc.</a:t>
            </a:r>
          </a:p>
        </p:txBody>
      </p:sp>
      <p:sp>
        <p:nvSpPr>
          <p:cNvPr id="15" name="フッター プレースホルダー 2"/>
          <p:cNvSpPr txBox="1">
            <a:spLocks/>
          </p:cNvSpPr>
          <p:nvPr/>
        </p:nvSpPr>
        <p:spPr>
          <a:xfrm>
            <a:off x="8716617" y="6356350"/>
            <a:ext cx="235345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s-ES" altLang="ja-JP" dirty="0">
                <a:latin typeface="Corbel" panose="020B0503020204020204" pitchFamily="34" charset="0"/>
              </a:rPr>
              <a:t>© SUCRECUBE Technologies</a:t>
            </a:r>
            <a:endParaRPr lang="ja-JP" altLang="en-US" dirty="0">
              <a:latin typeface="Corbel" panose="020B0503020204020204" pitchFamily="34" charset="0"/>
            </a:endParaRPr>
          </a:p>
        </p:txBody>
      </p:sp>
    </p:spTree>
    <p:extLst>
      <p:ext uri="{BB962C8B-B14F-4D97-AF65-F5344CB8AC3E}">
        <p14:creationId xmlns:p14="http://schemas.microsoft.com/office/powerpoint/2010/main" val="21836094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220578"/>
            <a:ext cx="12192000" cy="164599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0" y="0"/>
            <a:ext cx="12192000" cy="613317"/>
          </a:xfrm>
          <a:prstGeom prst="rect">
            <a:avLst/>
          </a:prstGeom>
          <a:solidFill>
            <a:srgbClr val="33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orbel" panose="020B0503020204020204" pitchFamily="34" charset="0"/>
            </a:endParaRPr>
          </a:p>
        </p:txBody>
      </p:sp>
      <p:sp>
        <p:nvSpPr>
          <p:cNvPr id="12" name="タイトル 1"/>
          <p:cNvSpPr txBox="1">
            <a:spLocks/>
          </p:cNvSpPr>
          <p:nvPr/>
        </p:nvSpPr>
        <p:spPr>
          <a:xfrm>
            <a:off x="6630909" y="81196"/>
            <a:ext cx="11408735" cy="4509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en-US" altLang="ja-JP" sz="2600" dirty="0">
              <a:solidFill>
                <a:schemeClr val="bg1"/>
              </a:solidFill>
              <a:latin typeface="Corbel" panose="020B0503020204020204" pitchFamily="34" charset="0"/>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fld id="{8A9247E4-6DBF-40B0-A4D0-4E3333146198}" type="slidenum">
              <a:rPr kumimoji="1" lang="ja-JP" altLang="en-US" smtClean="0">
                <a:latin typeface="Corbel" panose="020B0503020204020204" pitchFamily="34" charset="0"/>
              </a:rPr>
              <a:t>17</a:t>
            </a:fld>
            <a:endParaRPr kumimoji="1" lang="ja-JP" altLang="en-US" dirty="0">
              <a:latin typeface="Corbel" panose="020B0503020204020204" pitchFamily="34" charset="0"/>
            </a:endParaRPr>
          </a:p>
        </p:txBody>
      </p:sp>
      <p:sp>
        <p:nvSpPr>
          <p:cNvPr id="9" name="タイトル 1"/>
          <p:cNvSpPr txBox="1">
            <a:spLocks/>
          </p:cNvSpPr>
          <p:nvPr/>
        </p:nvSpPr>
        <p:spPr>
          <a:xfrm>
            <a:off x="345855" y="102747"/>
            <a:ext cx="11408735" cy="4509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fr-FR" altLang="ja-JP" sz="2600" dirty="0">
                <a:solidFill>
                  <a:schemeClr val="bg1"/>
                </a:solidFill>
                <a:latin typeface="+mn-lt"/>
                <a:ea typeface="メイリオ" panose="020B0604030504040204" pitchFamily="50" charset="-128"/>
                <a:cs typeface="メイリオ" panose="020B0604030504040204" pitchFamily="50" charset="-128"/>
              </a:rPr>
              <a:t>Contacts . Renseignements</a:t>
            </a:r>
            <a:endParaRPr lang="en-US" altLang="ja-JP" sz="2600" dirty="0">
              <a:solidFill>
                <a:schemeClr val="bg1"/>
              </a:solidFill>
              <a:latin typeface="+mn-lt"/>
              <a:ea typeface="メイリオ" panose="020B0604030504040204" pitchFamily="50" charset="-128"/>
              <a:cs typeface="メイリオ" panose="020B0604030504040204" pitchFamily="50" charset="-128"/>
            </a:endParaRPr>
          </a:p>
        </p:txBody>
      </p:sp>
      <p:sp>
        <p:nvSpPr>
          <p:cNvPr id="22" name="テキスト ボックス 21"/>
          <p:cNvSpPr txBox="1"/>
          <p:nvPr/>
        </p:nvSpPr>
        <p:spPr>
          <a:xfrm>
            <a:off x="948499" y="2473069"/>
            <a:ext cx="10203446" cy="3785652"/>
          </a:xfrm>
          <a:prstGeom prst="rect">
            <a:avLst/>
          </a:prstGeom>
          <a:noFill/>
        </p:spPr>
        <p:txBody>
          <a:bodyPr wrap="square" rtlCol="0">
            <a:spAutoFit/>
          </a:bodyPr>
          <a:lstStyle/>
          <a:p>
            <a:pPr algn="ctr"/>
            <a:r>
              <a:rPr lang="fr-FR" altLang="ja-JP" sz="1600" b="1" dirty="0">
                <a:latin typeface="Corbel" panose="020B0503020204020204" pitchFamily="34" charset="0"/>
                <a:ea typeface="メイリオ" panose="020B0604030504040204" pitchFamily="50" charset="-128"/>
                <a:cs typeface="メイリオ" panose="020B0604030504040204" pitchFamily="50" charset="-128"/>
              </a:rPr>
              <a:t>accueil téléphonique </a:t>
            </a:r>
            <a:r>
              <a:rPr lang="fr-FR" altLang="ja-JP" sz="1600" dirty="0">
                <a:latin typeface="Corbel" panose="020B0503020204020204" pitchFamily="34" charset="0"/>
                <a:ea typeface="メイリオ" panose="020B0604030504040204" pitchFamily="50" charset="-128"/>
                <a:cs typeface="メイリオ" panose="020B0604030504040204" pitchFamily="50" charset="-128"/>
              </a:rPr>
              <a:t>service clients</a:t>
            </a:r>
            <a:r>
              <a:rPr lang="ja-JP" altLang="fr-FR" sz="1600" dirty="0">
                <a:latin typeface="Corbel" panose="020B0503020204020204" pitchFamily="34" charset="0"/>
                <a:ea typeface="メイリオ" panose="020B0604030504040204" pitchFamily="50" charset="-128"/>
                <a:cs typeface="メイリオ" panose="020B0604030504040204" pitchFamily="50" charset="-128"/>
              </a:rPr>
              <a:t>（</a:t>
            </a:r>
            <a:r>
              <a:rPr lang="fr-FR" altLang="ja-JP" sz="1600" dirty="0">
                <a:latin typeface="Corbel" panose="020B0503020204020204" pitchFamily="34" charset="0"/>
                <a:ea typeface="メイリオ" panose="020B0604030504040204" pitchFamily="50" charset="-128"/>
                <a:cs typeface="メイリオ" panose="020B0604030504040204" pitchFamily="50" charset="-128"/>
              </a:rPr>
              <a:t>du lundi au vendredi</a:t>
            </a:r>
            <a:r>
              <a:rPr lang="ja-JP" altLang="fr-FR" sz="1600" dirty="0">
                <a:latin typeface="Corbel" panose="020B0503020204020204" pitchFamily="34" charset="0"/>
                <a:ea typeface="メイリオ" panose="020B0604030504040204" pitchFamily="50" charset="-128"/>
                <a:cs typeface="メイリオ" panose="020B0604030504040204" pitchFamily="50" charset="-128"/>
              </a:rPr>
              <a:t>　</a:t>
            </a:r>
            <a:r>
              <a:rPr lang="fr-FR" altLang="ja-JP" sz="1600" dirty="0">
                <a:latin typeface="Corbel" panose="020B0503020204020204" pitchFamily="34" charset="0"/>
                <a:ea typeface="メイリオ" panose="020B0604030504040204" pitchFamily="50" charset="-128"/>
                <a:cs typeface="メイリオ" panose="020B0604030504040204" pitchFamily="50" charset="-128"/>
              </a:rPr>
              <a:t>9</a:t>
            </a:r>
            <a:r>
              <a:rPr lang="ja-JP" altLang="fr-FR" sz="1600" dirty="0">
                <a:latin typeface="Corbel" panose="020B0503020204020204" pitchFamily="34" charset="0"/>
                <a:ea typeface="メイリオ" panose="020B0604030504040204" pitchFamily="50" charset="-128"/>
                <a:cs typeface="メイリオ" panose="020B0604030504040204" pitchFamily="50" charset="-128"/>
              </a:rPr>
              <a:t>：</a:t>
            </a:r>
            <a:r>
              <a:rPr lang="fr-FR" altLang="ja-JP" sz="1600" dirty="0">
                <a:latin typeface="Corbel" panose="020B0503020204020204" pitchFamily="34" charset="0"/>
                <a:ea typeface="メイリオ" panose="020B0604030504040204" pitchFamily="50" charset="-128"/>
                <a:cs typeface="メイリオ" panose="020B0604030504040204" pitchFamily="50" charset="-128"/>
              </a:rPr>
              <a:t>00 - 17</a:t>
            </a:r>
            <a:r>
              <a:rPr lang="ja-JP" altLang="fr-FR" sz="1600" dirty="0">
                <a:latin typeface="Corbel" panose="020B0503020204020204" pitchFamily="34" charset="0"/>
                <a:ea typeface="メイリオ" panose="020B0604030504040204" pitchFamily="50" charset="-128"/>
                <a:cs typeface="メイリオ" panose="020B0604030504040204" pitchFamily="50" charset="-128"/>
              </a:rPr>
              <a:t>：</a:t>
            </a:r>
            <a:r>
              <a:rPr lang="fr-FR" altLang="ja-JP" sz="1600" dirty="0">
                <a:latin typeface="Corbel" panose="020B0503020204020204" pitchFamily="34" charset="0"/>
                <a:ea typeface="メイリオ" panose="020B0604030504040204" pitchFamily="50" charset="-128"/>
                <a:cs typeface="メイリオ" panose="020B0604030504040204" pitchFamily="50" charset="-128"/>
              </a:rPr>
              <a:t>00</a:t>
            </a:r>
            <a:r>
              <a:rPr lang="ja-JP" altLang="fr-FR" sz="1600" dirty="0">
                <a:latin typeface="Corbel" panose="020B0503020204020204" pitchFamily="34" charset="0"/>
                <a:ea typeface="メイリオ" panose="020B0604030504040204" pitchFamily="50" charset="-128"/>
                <a:cs typeface="メイリオ" panose="020B0604030504040204" pitchFamily="50" charset="-128"/>
              </a:rPr>
              <a:t>）</a:t>
            </a:r>
            <a:endParaRPr lang="fr-FR" altLang="ja-JP" sz="1600" dirty="0">
              <a:latin typeface="Corbel" panose="020B0503020204020204" pitchFamily="34" charset="0"/>
              <a:ea typeface="メイリオ" panose="020B0604030504040204" pitchFamily="50" charset="-128"/>
              <a:cs typeface="メイリオ" panose="020B0604030504040204" pitchFamily="50" charset="-128"/>
            </a:endParaRPr>
          </a:p>
          <a:p>
            <a:pPr algn="ctr"/>
            <a:r>
              <a:rPr lang="ja-JP" altLang="fr-FR" sz="1600" dirty="0">
                <a:latin typeface="Corbel" panose="020B0503020204020204" pitchFamily="34" charset="0"/>
                <a:ea typeface="メイリオ" panose="020B0604030504040204" pitchFamily="50" charset="-128"/>
                <a:cs typeface="メイリオ" panose="020B0604030504040204" pitchFamily="50" charset="-128"/>
              </a:rPr>
              <a:t>＋</a:t>
            </a:r>
            <a:r>
              <a:rPr lang="fr-FR" altLang="ja-JP" sz="1600" dirty="0">
                <a:latin typeface="Corbel" panose="020B0503020204020204" pitchFamily="34" charset="0"/>
                <a:ea typeface="メイリオ" panose="020B0604030504040204" pitchFamily="50" charset="-128"/>
                <a:cs typeface="メイリオ" panose="020B0604030504040204" pitchFamily="50" charset="-128"/>
              </a:rPr>
              <a:t>33</a:t>
            </a:r>
            <a:r>
              <a:rPr lang="ja-JP" altLang="fr-FR" sz="1600" dirty="0">
                <a:latin typeface="Corbel" panose="020B0503020204020204" pitchFamily="34" charset="0"/>
                <a:ea typeface="メイリオ" panose="020B0604030504040204" pitchFamily="50" charset="-128"/>
                <a:cs typeface="メイリオ" panose="020B0604030504040204" pitchFamily="50" charset="-128"/>
              </a:rPr>
              <a:t>（</a:t>
            </a:r>
            <a:r>
              <a:rPr lang="fr-FR" altLang="ja-JP" sz="1600" dirty="0">
                <a:latin typeface="Corbel" panose="020B0503020204020204" pitchFamily="34" charset="0"/>
                <a:ea typeface="メイリオ" panose="020B0604030504040204" pitchFamily="50" charset="-128"/>
                <a:cs typeface="メイリオ" panose="020B0604030504040204" pitchFamily="50" charset="-128"/>
              </a:rPr>
              <a:t>0</a:t>
            </a:r>
            <a:r>
              <a:rPr lang="ja-JP" altLang="fr-FR" sz="1600" dirty="0">
                <a:latin typeface="Corbel" panose="020B0503020204020204" pitchFamily="34" charset="0"/>
                <a:ea typeface="メイリオ" panose="020B0604030504040204" pitchFamily="50" charset="-128"/>
                <a:cs typeface="メイリオ" panose="020B0604030504040204" pitchFamily="50" charset="-128"/>
              </a:rPr>
              <a:t>）</a:t>
            </a:r>
            <a:r>
              <a:rPr lang="fr-FR" altLang="ja-JP" sz="1600" dirty="0">
                <a:latin typeface="Corbel" panose="020B0503020204020204" pitchFamily="34" charset="0"/>
                <a:ea typeface="メイリオ" panose="020B0604030504040204" pitchFamily="50" charset="-128"/>
                <a:cs typeface="メイリオ" panose="020B0604030504040204" pitchFamily="50" charset="-128"/>
              </a:rPr>
              <a:t>1  </a:t>
            </a:r>
            <a:r>
              <a:rPr lang="en-US" altLang="ja-JP" sz="1600" dirty="0">
                <a:latin typeface="Corbel" panose="020B0503020204020204" pitchFamily="34" charset="0"/>
                <a:ea typeface="メイリオ" panose="020B0604030504040204" pitchFamily="50" charset="-128"/>
                <a:cs typeface="メイリオ" panose="020B0604030504040204" pitchFamily="50" charset="-128"/>
              </a:rPr>
              <a:t>45 </a:t>
            </a:r>
            <a:r>
              <a:rPr lang="fr-FR" altLang="ja-JP" sz="1600" dirty="0">
                <a:latin typeface="Corbel" panose="020B0503020204020204" pitchFamily="34" charset="0"/>
                <a:ea typeface="メイリオ" panose="020B0604030504040204" pitchFamily="50" charset="-128"/>
                <a:cs typeface="メイリオ" panose="020B0604030504040204" pitchFamily="50" charset="-128"/>
              </a:rPr>
              <a:t> 20  86  81</a:t>
            </a:r>
            <a:br>
              <a:rPr lang="fr-FR" altLang="ja-JP" sz="1600" dirty="0">
                <a:latin typeface="Corbel" panose="020B0503020204020204" pitchFamily="34" charset="0"/>
                <a:ea typeface="メイリオ" panose="020B0604030504040204" pitchFamily="50" charset="-128"/>
                <a:cs typeface="メイリオ" panose="020B0604030504040204" pitchFamily="50" charset="-128"/>
              </a:rPr>
            </a:br>
            <a:endParaRPr lang="fr-FR" altLang="ja-JP" sz="1600" dirty="0">
              <a:latin typeface="Corbel" panose="020B0503020204020204" pitchFamily="34" charset="0"/>
              <a:ea typeface="メイリオ" panose="020B0604030504040204" pitchFamily="50" charset="-128"/>
              <a:cs typeface="メイリオ" panose="020B0604030504040204" pitchFamily="50" charset="-128"/>
            </a:endParaRPr>
          </a:p>
          <a:p>
            <a:pPr algn="ctr"/>
            <a:r>
              <a:rPr lang="fr-FR" altLang="ja-JP" sz="1600" b="1" dirty="0">
                <a:latin typeface="Corbel" panose="020B0503020204020204" pitchFamily="34" charset="0"/>
                <a:ea typeface="メイリオ" panose="020B0604030504040204" pitchFamily="50" charset="-128"/>
                <a:cs typeface="メイリオ" panose="020B0604030504040204" pitchFamily="50" charset="-128"/>
              </a:rPr>
              <a:t>renseignements et assistance informatique</a:t>
            </a:r>
            <a:r>
              <a:rPr lang="fr-FR" altLang="ja-JP" sz="1600" dirty="0">
                <a:latin typeface="Corbel" panose="020B0503020204020204" pitchFamily="34" charset="0"/>
                <a:ea typeface="メイリオ" panose="020B0604030504040204" pitchFamily="50" charset="-128"/>
                <a:cs typeface="メイリオ" panose="020B0604030504040204" pitchFamily="50" charset="-128"/>
              </a:rPr>
              <a:t/>
            </a:r>
            <a:br>
              <a:rPr lang="fr-FR" altLang="ja-JP" sz="1600" dirty="0">
                <a:latin typeface="Corbel" panose="020B0503020204020204" pitchFamily="34" charset="0"/>
                <a:ea typeface="メイリオ" panose="020B0604030504040204" pitchFamily="50" charset="-128"/>
                <a:cs typeface="メイリオ" panose="020B0604030504040204" pitchFamily="50" charset="-128"/>
              </a:rPr>
            </a:br>
            <a:r>
              <a:rPr lang="fr-FR" altLang="ja-JP" sz="1600" dirty="0">
                <a:latin typeface="Corbel" panose="020B0503020204020204" pitchFamily="34" charset="0"/>
                <a:ea typeface="メイリオ" panose="020B0604030504040204" pitchFamily="50" charset="-128"/>
                <a:cs typeface="メイリオ" panose="020B0604030504040204" pitchFamily="50" charset="-128"/>
                <a:hlinkClick r:id="rId2"/>
              </a:rPr>
              <a:t>support@sucrecube.fr</a:t>
            </a:r>
            <a:r>
              <a:rPr lang="fr-FR" altLang="ja-JP" sz="1600" dirty="0">
                <a:latin typeface="Corbel" panose="020B0503020204020204" pitchFamily="34" charset="0"/>
                <a:ea typeface="メイリオ" panose="020B0604030504040204" pitchFamily="50" charset="-128"/>
                <a:cs typeface="メイリオ" panose="020B0604030504040204" pitchFamily="50" charset="-128"/>
              </a:rPr>
              <a:t/>
            </a:r>
            <a:br>
              <a:rPr lang="fr-FR" altLang="ja-JP" sz="1600" dirty="0">
                <a:latin typeface="Corbel" panose="020B0503020204020204" pitchFamily="34" charset="0"/>
                <a:ea typeface="メイリオ" panose="020B0604030504040204" pitchFamily="50" charset="-128"/>
                <a:cs typeface="メイリオ" panose="020B0604030504040204" pitchFamily="50" charset="-128"/>
              </a:rPr>
            </a:br>
            <a:r>
              <a:rPr lang="fr-FR" altLang="ja-JP" sz="1600" dirty="0">
                <a:latin typeface="Corbel" panose="020B0503020204020204" pitchFamily="34" charset="0"/>
                <a:ea typeface="メイリオ" panose="020B0604030504040204" pitchFamily="50" charset="-128"/>
                <a:cs typeface="メイリオ" panose="020B0604030504040204" pitchFamily="50" charset="-128"/>
              </a:rPr>
              <a:t/>
            </a:r>
            <a:br>
              <a:rPr lang="fr-FR" altLang="ja-JP" sz="1600" dirty="0">
                <a:latin typeface="Corbel" panose="020B0503020204020204" pitchFamily="34" charset="0"/>
                <a:ea typeface="メイリオ" panose="020B0604030504040204" pitchFamily="50" charset="-128"/>
                <a:cs typeface="メイリオ" panose="020B0604030504040204" pitchFamily="50" charset="-128"/>
              </a:rPr>
            </a:br>
            <a:r>
              <a:rPr lang="fr-FR" altLang="ja-JP" sz="1600" b="1" dirty="0">
                <a:latin typeface="Corbel" panose="020B0503020204020204" pitchFamily="34" charset="0"/>
                <a:ea typeface="メイリオ" panose="020B0604030504040204" pitchFamily="50" charset="-128"/>
                <a:cs typeface="メイリオ" panose="020B0604030504040204" pitchFamily="50" charset="-128"/>
              </a:rPr>
              <a:t>renseignements et assistance internet</a:t>
            </a:r>
            <a:r>
              <a:rPr lang="fr-FR" altLang="ja-JP" sz="1600" dirty="0">
                <a:latin typeface="Corbel" panose="020B0503020204020204" pitchFamily="34" charset="0"/>
                <a:ea typeface="メイリオ" panose="020B0604030504040204" pitchFamily="50" charset="-128"/>
                <a:cs typeface="メイリオ" panose="020B0604030504040204" pitchFamily="50" charset="-128"/>
              </a:rPr>
              <a:t/>
            </a:r>
            <a:br>
              <a:rPr lang="fr-FR" altLang="ja-JP" sz="1600" dirty="0">
                <a:latin typeface="Corbel" panose="020B0503020204020204" pitchFamily="34" charset="0"/>
                <a:ea typeface="メイリオ" panose="020B0604030504040204" pitchFamily="50" charset="-128"/>
                <a:cs typeface="メイリオ" panose="020B0604030504040204" pitchFamily="50" charset="-128"/>
              </a:rPr>
            </a:br>
            <a:r>
              <a:rPr lang="fr-FR" altLang="ja-JP" sz="1600" dirty="0">
                <a:latin typeface="Corbel" panose="020B0503020204020204" pitchFamily="34" charset="0"/>
                <a:ea typeface="メイリオ" panose="020B0604030504040204" pitchFamily="50" charset="-128"/>
                <a:cs typeface="メイリオ" panose="020B0604030504040204" pitchFamily="50" charset="-128"/>
                <a:hlinkClick r:id="rId3"/>
              </a:rPr>
              <a:t>webadmin@sucrecube.fr</a:t>
            </a:r>
            <a:r>
              <a:rPr lang="fr-FR" altLang="ja-JP" sz="1600" dirty="0">
                <a:latin typeface="Corbel" panose="020B0503020204020204" pitchFamily="34" charset="0"/>
                <a:ea typeface="メイリオ" panose="020B0604030504040204" pitchFamily="50" charset="-128"/>
                <a:cs typeface="メイリオ" panose="020B0604030504040204" pitchFamily="50" charset="-128"/>
              </a:rPr>
              <a:t/>
            </a:r>
            <a:br>
              <a:rPr lang="fr-FR" altLang="ja-JP" sz="1600" dirty="0">
                <a:latin typeface="Corbel" panose="020B0503020204020204" pitchFamily="34" charset="0"/>
                <a:ea typeface="メイリオ" panose="020B0604030504040204" pitchFamily="50" charset="-128"/>
                <a:cs typeface="メイリオ" panose="020B0604030504040204" pitchFamily="50" charset="-128"/>
              </a:rPr>
            </a:br>
            <a:r>
              <a:rPr lang="fr-FR" altLang="ja-JP" sz="1600" dirty="0">
                <a:latin typeface="Corbel" panose="020B0503020204020204" pitchFamily="34" charset="0"/>
                <a:ea typeface="メイリオ" panose="020B0604030504040204" pitchFamily="50" charset="-128"/>
                <a:cs typeface="メイリオ" panose="020B0604030504040204" pitchFamily="50" charset="-128"/>
              </a:rPr>
              <a:t/>
            </a:r>
            <a:br>
              <a:rPr lang="fr-FR" altLang="ja-JP" sz="1600" dirty="0">
                <a:latin typeface="Corbel" panose="020B0503020204020204" pitchFamily="34" charset="0"/>
                <a:ea typeface="メイリオ" panose="020B0604030504040204" pitchFamily="50" charset="-128"/>
                <a:cs typeface="メイリオ" panose="020B0604030504040204" pitchFamily="50" charset="-128"/>
              </a:rPr>
            </a:br>
            <a:r>
              <a:rPr lang="fr-FR" altLang="ja-JP" sz="1600" b="1" dirty="0">
                <a:latin typeface="Corbel" panose="020B0503020204020204" pitchFamily="34" charset="0"/>
                <a:ea typeface="メイリオ" panose="020B0604030504040204" pitchFamily="50" charset="-128"/>
                <a:cs typeface="メイリオ" panose="020B0604030504040204" pitchFamily="50" charset="-128"/>
              </a:rPr>
              <a:t>renseignements sur « Paris et Toi »</a:t>
            </a:r>
          </a:p>
          <a:p>
            <a:pPr algn="ctr"/>
            <a:r>
              <a:rPr lang="fr-FR" altLang="ja-JP" sz="1600" dirty="0">
                <a:latin typeface="Corbel" panose="020B0503020204020204" pitchFamily="34" charset="0"/>
                <a:ea typeface="メイリオ" panose="020B0604030504040204" pitchFamily="50" charset="-128"/>
                <a:cs typeface="メイリオ" panose="020B0604030504040204" pitchFamily="50" charset="-128"/>
                <a:hlinkClick r:id="rId4"/>
              </a:rPr>
              <a:t>info@parisettoi.fr</a:t>
            </a:r>
            <a:endParaRPr lang="fr-FR" altLang="ja-JP" sz="1600" dirty="0">
              <a:latin typeface="Corbel" panose="020B0503020204020204" pitchFamily="34" charset="0"/>
              <a:ea typeface="メイリオ" panose="020B0604030504040204" pitchFamily="50" charset="-128"/>
              <a:cs typeface="メイリオ" panose="020B0604030504040204" pitchFamily="50" charset="-128"/>
            </a:endParaRPr>
          </a:p>
          <a:p>
            <a:pPr algn="ctr"/>
            <a:endParaRPr lang="fr-FR" altLang="ja-JP" sz="1600" dirty="0">
              <a:latin typeface="Corbel" panose="020B0503020204020204" pitchFamily="34" charset="0"/>
              <a:ea typeface="メイリオ" panose="020B0604030504040204" pitchFamily="50" charset="-128"/>
              <a:cs typeface="メイリオ" panose="020B0604030504040204" pitchFamily="50" charset="-128"/>
            </a:endParaRPr>
          </a:p>
          <a:p>
            <a:pPr algn="ctr"/>
            <a:r>
              <a:rPr lang="fr-FR" altLang="ja-JP" sz="1600" b="1" dirty="0">
                <a:latin typeface="Corbel" panose="020B0503020204020204" pitchFamily="34" charset="0"/>
                <a:ea typeface="メイリオ" panose="020B0604030504040204" pitchFamily="50" charset="-128"/>
                <a:cs typeface="メイリオ" panose="020B0604030504040204" pitchFamily="50" charset="-128"/>
              </a:rPr>
              <a:t>pour toute autre question</a:t>
            </a:r>
            <a:r>
              <a:rPr lang="fr-FR" altLang="ja-JP" sz="1600" dirty="0">
                <a:latin typeface="Corbel" panose="020B0503020204020204" pitchFamily="34" charset="0"/>
                <a:ea typeface="メイリオ" panose="020B0604030504040204" pitchFamily="50" charset="-128"/>
                <a:cs typeface="メイリオ" panose="020B0604030504040204" pitchFamily="50" charset="-128"/>
              </a:rPr>
              <a:t/>
            </a:r>
            <a:br>
              <a:rPr lang="fr-FR" altLang="ja-JP" sz="1600" dirty="0">
                <a:latin typeface="Corbel" panose="020B0503020204020204" pitchFamily="34" charset="0"/>
                <a:ea typeface="メイリオ" panose="020B0604030504040204" pitchFamily="50" charset="-128"/>
                <a:cs typeface="メイリオ" panose="020B0604030504040204" pitchFamily="50" charset="-128"/>
              </a:rPr>
            </a:br>
            <a:r>
              <a:rPr lang="fr-FR" altLang="ja-JP" sz="1600" dirty="0">
                <a:latin typeface="Corbel" panose="020B0503020204020204" pitchFamily="34" charset="0"/>
                <a:ea typeface="メイリオ" panose="020B0604030504040204" pitchFamily="50" charset="-128"/>
                <a:cs typeface="メイリオ" panose="020B0604030504040204" pitchFamily="50" charset="-128"/>
                <a:hlinkClick r:id="rId5"/>
              </a:rPr>
              <a:t>info@sucrecube.fr</a:t>
            </a:r>
            <a:endParaRPr lang="fr-FR" altLang="ja-JP" sz="1600" dirty="0">
              <a:latin typeface="Corbel" panose="020B0503020204020204" pitchFamily="34" charset="0"/>
              <a:ea typeface="メイリオ" panose="020B0604030504040204" pitchFamily="50" charset="-128"/>
              <a:cs typeface="メイリオ" panose="020B0604030504040204" pitchFamily="50" charset="-128"/>
            </a:endParaRPr>
          </a:p>
          <a:p>
            <a:pPr algn="ctr"/>
            <a:endParaRPr lang="fr-FR" altLang="ja-JP" sz="1600" dirty="0">
              <a:latin typeface="Corbel" panose="020B0503020204020204" pitchFamily="34" charset="0"/>
              <a:ea typeface="メイリオ" panose="020B0604030504040204" pitchFamily="50" charset="-128"/>
              <a:cs typeface="メイリオ" panose="020B0604030504040204" pitchFamily="50" charset="-128"/>
            </a:endParaRPr>
          </a:p>
        </p:txBody>
      </p:sp>
      <p:sp>
        <p:nvSpPr>
          <p:cNvPr id="14" name="正方形/長方形 13"/>
          <p:cNvSpPr/>
          <p:nvPr/>
        </p:nvSpPr>
        <p:spPr>
          <a:xfrm>
            <a:off x="5535640" y="822946"/>
            <a:ext cx="4034053" cy="523220"/>
          </a:xfrm>
          <a:prstGeom prst="rect">
            <a:avLst/>
          </a:prstGeom>
        </p:spPr>
        <p:txBody>
          <a:bodyPr wrap="none">
            <a:spAutoFit/>
          </a:bodyPr>
          <a:lstStyle/>
          <a:p>
            <a:r>
              <a:rPr lang="es-ES" altLang="ja-JP" sz="2800" b="1" dirty="0"/>
              <a:t>SUCRECUBE Technologies</a:t>
            </a:r>
            <a:r>
              <a:rPr lang="en-US" altLang="ja-JP" sz="2800" b="1" dirty="0"/>
              <a:t> </a:t>
            </a:r>
            <a:endParaRPr lang="ja-JP" altLang="en-US" sz="2800" b="1" dirty="0"/>
          </a:p>
        </p:txBody>
      </p:sp>
      <p:pic>
        <p:nvPicPr>
          <p:cNvPr id="15" name="図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67763" y="851375"/>
            <a:ext cx="2643345" cy="795292"/>
          </a:xfrm>
          <a:prstGeom prst="rect">
            <a:avLst/>
          </a:prstGeom>
        </p:spPr>
      </p:pic>
      <p:sp>
        <p:nvSpPr>
          <p:cNvPr id="16" name="正方形/長方形 15"/>
          <p:cNvSpPr/>
          <p:nvPr/>
        </p:nvSpPr>
        <p:spPr>
          <a:xfrm>
            <a:off x="5535640" y="1370118"/>
            <a:ext cx="3672800" cy="338554"/>
          </a:xfrm>
          <a:prstGeom prst="rect">
            <a:avLst/>
          </a:prstGeom>
        </p:spPr>
        <p:txBody>
          <a:bodyPr wrap="none">
            <a:spAutoFit/>
          </a:bodyPr>
          <a:lstStyle/>
          <a:p>
            <a:r>
              <a:rPr lang="ja-JP" altLang="en-US" sz="1600" b="1" dirty="0">
                <a:ea typeface="メイリオ" panose="020B0604030504040204" pitchFamily="50" charset="-128"/>
                <a:cs typeface="メイリオ" panose="020B0604030504040204" pitchFamily="50" charset="-128"/>
              </a:rPr>
              <a:t>シュークルキューブ　テクノロジーズ</a:t>
            </a:r>
          </a:p>
        </p:txBody>
      </p:sp>
      <p:sp>
        <p:nvSpPr>
          <p:cNvPr id="17" name="フッター プレースホルダー 2"/>
          <p:cNvSpPr txBox="1">
            <a:spLocks/>
          </p:cNvSpPr>
          <p:nvPr/>
        </p:nvSpPr>
        <p:spPr>
          <a:xfrm>
            <a:off x="8716617" y="6356350"/>
            <a:ext cx="235345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s-ES" altLang="ja-JP" dirty="0">
                <a:latin typeface="Corbel" panose="020B0503020204020204" pitchFamily="34" charset="0"/>
              </a:rPr>
              <a:t>© SUCRECUBE Technologies</a:t>
            </a:r>
            <a:endParaRPr lang="ja-JP" altLang="en-US" dirty="0">
              <a:latin typeface="Corbel" panose="020B0503020204020204" pitchFamily="34" charset="0"/>
            </a:endParaRPr>
          </a:p>
        </p:txBody>
      </p:sp>
    </p:spTree>
    <p:extLst>
      <p:ext uri="{BB962C8B-B14F-4D97-AF65-F5344CB8AC3E}">
        <p14:creationId xmlns:p14="http://schemas.microsoft.com/office/powerpoint/2010/main" val="27793566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8A9247E4-6DBF-40B0-A4D0-4E3333146198}" type="slidenum">
              <a:rPr kumimoji="1" lang="ja-JP" altLang="en-US" smtClean="0"/>
              <a:t>2</a:t>
            </a:fld>
            <a:endParaRPr kumimoji="1" lang="ja-JP" altLang="en-US"/>
          </a:p>
        </p:txBody>
      </p:sp>
      <p:sp>
        <p:nvSpPr>
          <p:cNvPr id="6" name="タイトル 1"/>
          <p:cNvSpPr>
            <a:spLocks noGrp="1"/>
          </p:cNvSpPr>
          <p:nvPr>
            <p:ph idx="1"/>
          </p:nvPr>
        </p:nvSpPr>
        <p:spPr>
          <a:xfrm>
            <a:off x="500826" y="1030492"/>
            <a:ext cx="11283187" cy="5567158"/>
          </a:xfrm>
        </p:spPr>
        <p:txBody>
          <a:bodyPr>
            <a:normAutofit lnSpcReduction="10000"/>
          </a:bodyPr>
          <a:lstStyle/>
          <a:p>
            <a:pPr marL="0" indent="0">
              <a:buNone/>
            </a:pPr>
            <a:r>
              <a:rPr lang="fr-FR" altLang="ja-JP" sz="1200" dirty="0">
                <a:latin typeface="Corbel" panose="020B0503020204020204" pitchFamily="34" charset="0"/>
                <a:ea typeface="メイリオ" panose="020B0604030504040204" pitchFamily="50" charset="-128"/>
                <a:cs typeface="メイリオ" panose="020B0604030504040204" pitchFamily="50" charset="-128"/>
              </a:rPr>
              <a:t>SUCRECUBE Technologies : qui sommes-nous ?</a:t>
            </a:r>
            <a:r>
              <a:rPr lang="ja-JP" altLang="fr-FR" sz="1200" dirty="0">
                <a:latin typeface="Corbel" panose="020B0503020204020204" pitchFamily="34" charset="0"/>
                <a:ea typeface="メイリオ" panose="020B0604030504040204" pitchFamily="50" charset="-128"/>
                <a:cs typeface="メイリオ" panose="020B0604030504040204" pitchFamily="50" charset="-128"/>
              </a:rPr>
              <a:t>　・・・</a:t>
            </a:r>
            <a:r>
              <a:rPr lang="fr-FR" altLang="ja-JP" sz="1200" dirty="0">
                <a:latin typeface="Corbel" panose="020B0503020204020204" pitchFamily="34" charset="0"/>
                <a:ea typeface="メイリオ" panose="020B0604030504040204" pitchFamily="50" charset="-128"/>
                <a:cs typeface="メイリオ" panose="020B0604030504040204" pitchFamily="50" charset="-128"/>
              </a:rPr>
              <a:t>p. 3</a:t>
            </a:r>
          </a:p>
          <a:p>
            <a:pPr marL="0" indent="0">
              <a:buNone/>
            </a:pPr>
            <a:r>
              <a:rPr lang="fr-FR" altLang="ja-JP" sz="1200" dirty="0">
                <a:latin typeface="Corbel" panose="020B0503020204020204" pitchFamily="34" charset="0"/>
                <a:ea typeface="メイリオ" panose="020B0604030504040204" pitchFamily="50" charset="-128"/>
                <a:cs typeface="メイリオ" panose="020B0604030504040204" pitchFamily="50" charset="-128"/>
              </a:rPr>
              <a:t>Solutions et services informatiques</a:t>
            </a:r>
            <a:br>
              <a:rPr lang="fr-FR" altLang="ja-JP" sz="1200" dirty="0">
                <a:latin typeface="Corbel" panose="020B0503020204020204" pitchFamily="34" charset="0"/>
                <a:ea typeface="メイリオ" panose="020B0604030504040204" pitchFamily="50" charset="-128"/>
                <a:cs typeface="メイリオ" panose="020B0604030504040204" pitchFamily="50" charset="-128"/>
              </a:rPr>
            </a:br>
            <a:r>
              <a:rPr lang="fr-FR" altLang="ja-JP" sz="1200" dirty="0">
                <a:latin typeface="Corbel" panose="020B0503020204020204" pitchFamily="34" charset="0"/>
                <a:ea typeface="メイリオ" panose="020B0604030504040204" pitchFamily="50" charset="-128"/>
                <a:cs typeface="メイリオ" panose="020B0604030504040204" pitchFamily="50" charset="-128"/>
              </a:rPr>
              <a:t/>
            </a:r>
            <a:br>
              <a:rPr lang="fr-FR" altLang="ja-JP" sz="1200" dirty="0">
                <a:latin typeface="Corbel" panose="020B0503020204020204" pitchFamily="34" charset="0"/>
                <a:ea typeface="メイリオ" panose="020B0604030504040204" pitchFamily="50" charset="-128"/>
                <a:cs typeface="メイリオ" panose="020B0604030504040204" pitchFamily="50" charset="-128"/>
              </a:rPr>
            </a:br>
            <a:r>
              <a:rPr lang="fr-FR" altLang="ja-JP" sz="1200" dirty="0">
                <a:latin typeface="Corbel" panose="020B0503020204020204" pitchFamily="34" charset="0"/>
                <a:ea typeface="メイリオ" panose="020B0604030504040204" pitchFamily="50" charset="-128"/>
                <a:cs typeface="メイリオ" panose="020B0604030504040204" pitchFamily="50" charset="-128"/>
              </a:rPr>
              <a:t>	</a:t>
            </a:r>
            <a:r>
              <a:rPr lang="ja-JP" altLang="fr-FR" sz="1200" dirty="0">
                <a:latin typeface="Corbel" panose="020B0503020204020204" pitchFamily="34" charset="0"/>
                <a:ea typeface="メイリオ" panose="020B0604030504040204" pitchFamily="50" charset="-128"/>
                <a:cs typeface="メイリオ" panose="020B0604030504040204" pitchFamily="50" charset="-128"/>
              </a:rPr>
              <a:t>・</a:t>
            </a:r>
            <a:r>
              <a:rPr lang="fr-FR" altLang="ja-JP" sz="1200" dirty="0">
                <a:latin typeface="Corbel" panose="020B0503020204020204" pitchFamily="34" charset="0"/>
                <a:ea typeface="メイリオ" panose="020B0604030504040204" pitchFamily="50" charset="-128"/>
                <a:cs typeface="メイリオ" panose="020B0604030504040204" pitchFamily="50" charset="-128"/>
              </a:rPr>
              <a:t>Une sécurité renforcée dans l’installation et le déploiement des structures informatiques</a:t>
            </a:r>
            <a:r>
              <a:rPr lang="ja-JP" altLang="fr-FR" sz="1200" dirty="0">
                <a:latin typeface="Corbel" panose="020B0503020204020204" pitchFamily="34" charset="0"/>
                <a:ea typeface="メイリオ" panose="020B0604030504040204" pitchFamily="50" charset="-128"/>
                <a:cs typeface="メイリオ" panose="020B0604030504040204" pitchFamily="50" charset="-128"/>
              </a:rPr>
              <a:t>　・・・</a:t>
            </a:r>
            <a:r>
              <a:rPr lang="fr-FR" altLang="ja-JP" sz="1200" dirty="0">
                <a:latin typeface="Corbel" panose="020B0503020204020204" pitchFamily="34" charset="0"/>
                <a:ea typeface="メイリオ" panose="020B0604030504040204" pitchFamily="50" charset="-128"/>
                <a:cs typeface="メイリオ" panose="020B0604030504040204" pitchFamily="50" charset="-128"/>
              </a:rPr>
              <a:t>p. 4</a:t>
            </a:r>
            <a:br>
              <a:rPr lang="fr-FR" altLang="ja-JP" sz="1200" dirty="0">
                <a:latin typeface="Corbel" panose="020B0503020204020204" pitchFamily="34" charset="0"/>
                <a:ea typeface="メイリオ" panose="020B0604030504040204" pitchFamily="50" charset="-128"/>
                <a:cs typeface="メイリオ" panose="020B0604030504040204" pitchFamily="50" charset="-128"/>
              </a:rPr>
            </a:br>
            <a:r>
              <a:rPr lang="fr-FR" altLang="ja-JP" sz="1200" dirty="0">
                <a:latin typeface="Corbel" panose="020B0503020204020204" pitchFamily="34" charset="0"/>
                <a:ea typeface="メイリオ" panose="020B0604030504040204" pitchFamily="50" charset="-128"/>
                <a:cs typeface="メイリオ" panose="020B0604030504040204" pitchFamily="50" charset="-128"/>
              </a:rPr>
              <a:t> </a:t>
            </a:r>
            <a:br>
              <a:rPr lang="fr-FR" altLang="ja-JP" sz="1200" dirty="0">
                <a:latin typeface="Corbel" panose="020B0503020204020204" pitchFamily="34" charset="0"/>
                <a:ea typeface="メイリオ" panose="020B0604030504040204" pitchFamily="50" charset="-128"/>
                <a:cs typeface="メイリオ" panose="020B0604030504040204" pitchFamily="50" charset="-128"/>
              </a:rPr>
            </a:br>
            <a:r>
              <a:rPr lang="fr-FR" altLang="ja-JP" sz="1200" dirty="0">
                <a:latin typeface="Corbel" panose="020B0503020204020204" pitchFamily="34" charset="0"/>
                <a:ea typeface="メイリオ" panose="020B0604030504040204" pitchFamily="50" charset="-128"/>
                <a:cs typeface="メイリオ" panose="020B0604030504040204" pitchFamily="50" charset="-128"/>
              </a:rPr>
              <a:t>	</a:t>
            </a:r>
            <a:r>
              <a:rPr lang="ja-JP" altLang="fr-FR" sz="1200" dirty="0">
                <a:latin typeface="Corbel" panose="020B0503020204020204" pitchFamily="34" charset="0"/>
                <a:ea typeface="メイリオ" panose="020B0604030504040204" pitchFamily="50" charset="-128"/>
                <a:cs typeface="メイリオ" panose="020B0604030504040204" pitchFamily="50" charset="-128"/>
              </a:rPr>
              <a:t>・</a:t>
            </a:r>
            <a:r>
              <a:rPr lang="fr-FR" altLang="ja-JP" sz="1200" dirty="0">
                <a:latin typeface="Corbel" panose="020B0503020204020204" pitchFamily="34" charset="0"/>
                <a:ea typeface="メイリオ" panose="020B0604030504040204" pitchFamily="50" charset="-128"/>
                <a:cs typeface="メイリオ" panose="020B0604030504040204" pitchFamily="50" charset="-128"/>
              </a:rPr>
              <a:t>Solutions informatiques</a:t>
            </a:r>
            <a:r>
              <a:rPr lang="ja-JP" altLang="fr-FR" sz="1200" dirty="0">
                <a:latin typeface="Corbel" panose="020B0503020204020204" pitchFamily="34" charset="0"/>
                <a:ea typeface="メイリオ" panose="020B0604030504040204" pitchFamily="50" charset="-128"/>
                <a:cs typeface="メイリオ" panose="020B0604030504040204" pitchFamily="50" charset="-128"/>
              </a:rPr>
              <a:t>・・・</a:t>
            </a:r>
            <a:r>
              <a:rPr lang="fr-FR" altLang="ja-JP" sz="1200" dirty="0">
                <a:latin typeface="Corbel" panose="020B0503020204020204" pitchFamily="34" charset="0"/>
                <a:ea typeface="メイリオ" panose="020B0604030504040204" pitchFamily="50" charset="-128"/>
                <a:cs typeface="メイリオ" panose="020B0604030504040204" pitchFamily="50" charset="-128"/>
              </a:rPr>
              <a:t>p. 5</a:t>
            </a:r>
            <a:br>
              <a:rPr lang="fr-FR" altLang="ja-JP" sz="1200" dirty="0">
                <a:latin typeface="Corbel" panose="020B0503020204020204" pitchFamily="34" charset="0"/>
                <a:ea typeface="メイリオ" panose="020B0604030504040204" pitchFamily="50" charset="-128"/>
                <a:cs typeface="メイリオ" panose="020B0604030504040204" pitchFamily="50" charset="-128"/>
              </a:rPr>
            </a:br>
            <a:r>
              <a:rPr lang="fr-FR" altLang="ja-JP" sz="1200" dirty="0">
                <a:latin typeface="Corbel" panose="020B0503020204020204" pitchFamily="34" charset="0"/>
                <a:ea typeface="メイリオ" panose="020B0604030504040204" pitchFamily="50" charset="-128"/>
                <a:cs typeface="メイリオ" panose="020B0604030504040204" pitchFamily="50" charset="-128"/>
              </a:rPr>
              <a:t/>
            </a:r>
            <a:br>
              <a:rPr lang="fr-FR" altLang="ja-JP" sz="1200" dirty="0">
                <a:latin typeface="Corbel" panose="020B0503020204020204" pitchFamily="34" charset="0"/>
                <a:ea typeface="メイリオ" panose="020B0604030504040204" pitchFamily="50" charset="-128"/>
                <a:cs typeface="メイリオ" panose="020B0604030504040204" pitchFamily="50" charset="-128"/>
              </a:rPr>
            </a:br>
            <a:r>
              <a:rPr lang="fr-FR" altLang="ja-JP" sz="1200" dirty="0">
                <a:latin typeface="Corbel" panose="020B0503020204020204" pitchFamily="34" charset="0"/>
                <a:ea typeface="メイリオ" panose="020B0604030504040204" pitchFamily="50" charset="-128"/>
                <a:cs typeface="メイリオ" panose="020B0604030504040204" pitchFamily="50" charset="-128"/>
              </a:rPr>
              <a:t>	</a:t>
            </a:r>
            <a:r>
              <a:rPr lang="ja-JP" altLang="fr-FR" sz="1200" dirty="0">
                <a:latin typeface="Corbel" panose="020B0503020204020204" pitchFamily="34" charset="0"/>
                <a:ea typeface="メイリオ" panose="020B0604030504040204" pitchFamily="50" charset="-128"/>
                <a:cs typeface="メイリオ" panose="020B0604030504040204" pitchFamily="50" charset="-128"/>
              </a:rPr>
              <a:t>・ </a:t>
            </a:r>
            <a:r>
              <a:rPr lang="fr-FR" altLang="ja-JP" sz="1200" dirty="0">
                <a:latin typeface="Corbel" panose="020B0503020204020204" pitchFamily="34" charset="0"/>
                <a:ea typeface="メイリオ" panose="020B0604030504040204" pitchFamily="50" charset="-128"/>
                <a:cs typeface="メイリオ" panose="020B0604030504040204" pitchFamily="50" charset="-128"/>
              </a:rPr>
              <a:t>Exploitation et maintenance des systèmes informatiques</a:t>
            </a:r>
            <a:r>
              <a:rPr lang="ja-JP" altLang="fr-FR" sz="1200" dirty="0">
                <a:latin typeface="Corbel" panose="020B0503020204020204" pitchFamily="34" charset="0"/>
                <a:ea typeface="メイリオ" panose="020B0604030504040204" pitchFamily="50" charset="-128"/>
                <a:cs typeface="メイリオ" panose="020B0604030504040204" pitchFamily="50" charset="-128"/>
              </a:rPr>
              <a:t>・・・</a:t>
            </a:r>
            <a:r>
              <a:rPr lang="fr-FR" altLang="ja-JP" sz="1200" dirty="0">
                <a:latin typeface="Corbel" panose="020B0503020204020204" pitchFamily="34" charset="0"/>
                <a:ea typeface="メイリオ" panose="020B0604030504040204" pitchFamily="50" charset="-128"/>
                <a:cs typeface="メイリオ" panose="020B0604030504040204" pitchFamily="50" charset="-128"/>
              </a:rPr>
              <a:t>p. 6</a:t>
            </a:r>
          </a:p>
          <a:p>
            <a:pPr marL="0" indent="0">
              <a:buNone/>
            </a:pPr>
            <a:r>
              <a:rPr lang="fr-FR" altLang="ja-JP" sz="1200" dirty="0">
                <a:latin typeface="Corbel" panose="020B0503020204020204" pitchFamily="34" charset="0"/>
                <a:ea typeface="メイリオ" panose="020B0604030504040204" pitchFamily="50" charset="-128"/>
                <a:cs typeface="メイリオ" panose="020B0604030504040204" pitchFamily="50" charset="-128"/>
              </a:rPr>
              <a:t>	</a:t>
            </a:r>
            <a:r>
              <a:rPr lang="ja-JP" altLang="fr-FR" sz="1200" dirty="0">
                <a:latin typeface="Corbel" panose="020B0503020204020204" pitchFamily="34" charset="0"/>
                <a:ea typeface="メイリオ" panose="020B0604030504040204" pitchFamily="50" charset="-128"/>
                <a:cs typeface="メイリオ" panose="020B0604030504040204" pitchFamily="50" charset="-128"/>
              </a:rPr>
              <a:t>・</a:t>
            </a:r>
            <a:r>
              <a:rPr lang="fr-FR" altLang="ja-JP" sz="1200" dirty="0">
                <a:latin typeface="Corbel" panose="020B0503020204020204" pitchFamily="34" charset="0"/>
                <a:ea typeface="メイリオ" panose="020B0604030504040204" pitchFamily="50" charset="-128"/>
                <a:cs typeface="メイリオ" panose="020B0604030504040204" pitchFamily="50" charset="-128"/>
              </a:rPr>
              <a:t>Déménagement et installation de bureaux</a:t>
            </a:r>
            <a:r>
              <a:rPr lang="ja-JP" altLang="fr-FR" sz="1200" dirty="0">
                <a:latin typeface="Corbel" panose="020B0503020204020204" pitchFamily="34" charset="0"/>
                <a:ea typeface="メイリオ" panose="020B0604030504040204" pitchFamily="50" charset="-128"/>
                <a:cs typeface="メイリオ" panose="020B0604030504040204" pitchFamily="50" charset="-128"/>
              </a:rPr>
              <a:t>・・・</a:t>
            </a:r>
            <a:r>
              <a:rPr lang="fr-FR" altLang="ja-JP" sz="1200" dirty="0">
                <a:latin typeface="Corbel" panose="020B0503020204020204" pitchFamily="34" charset="0"/>
                <a:ea typeface="メイリオ" panose="020B0604030504040204" pitchFamily="50" charset="-128"/>
                <a:cs typeface="メイリオ" panose="020B0604030504040204" pitchFamily="50" charset="-128"/>
              </a:rPr>
              <a:t>p. 6</a:t>
            </a:r>
          </a:p>
          <a:p>
            <a:pPr marL="0" indent="0">
              <a:buNone/>
            </a:pPr>
            <a:r>
              <a:rPr lang="fr-FR" altLang="ja-JP" sz="1200" dirty="0">
                <a:latin typeface="Corbel" panose="020B0503020204020204" pitchFamily="34" charset="0"/>
                <a:ea typeface="メイリオ" panose="020B0604030504040204" pitchFamily="50" charset="-128"/>
                <a:cs typeface="メイリオ" panose="020B0604030504040204" pitchFamily="50" charset="-128"/>
              </a:rPr>
              <a:t>Maintenance et assistance informatique</a:t>
            </a:r>
            <a:r>
              <a:rPr lang="ja-JP" altLang="fr-FR" sz="1200" dirty="0">
                <a:latin typeface="Corbel" panose="020B0503020204020204" pitchFamily="34" charset="0"/>
                <a:ea typeface="メイリオ" panose="020B0604030504040204" pitchFamily="50" charset="-128"/>
                <a:cs typeface="メイリオ" panose="020B0604030504040204" pitchFamily="50" charset="-128"/>
              </a:rPr>
              <a:t>（</a:t>
            </a:r>
            <a:r>
              <a:rPr lang="fr-FR" altLang="ja-JP" sz="1200" dirty="0">
                <a:latin typeface="Corbel" panose="020B0503020204020204" pitchFamily="34" charset="0"/>
                <a:ea typeface="メイリオ" panose="020B0604030504040204" pitchFamily="50" charset="-128"/>
                <a:cs typeface="メイリオ" panose="020B0604030504040204" pitchFamily="50" charset="-128"/>
              </a:rPr>
              <a:t>exemples de contrats</a:t>
            </a:r>
            <a:r>
              <a:rPr lang="ja-JP" altLang="fr-FR" sz="1200" dirty="0">
                <a:latin typeface="Corbel" panose="020B0503020204020204" pitchFamily="34" charset="0"/>
                <a:ea typeface="メイリオ" panose="020B0604030504040204" pitchFamily="50" charset="-128"/>
                <a:cs typeface="メイリオ" panose="020B0604030504040204" pitchFamily="50" charset="-128"/>
              </a:rPr>
              <a:t>） ・・・</a:t>
            </a:r>
            <a:r>
              <a:rPr lang="fr-FR" altLang="ja-JP" sz="1200" dirty="0">
                <a:latin typeface="Corbel" panose="020B0503020204020204" pitchFamily="34" charset="0"/>
                <a:ea typeface="メイリオ" panose="020B0604030504040204" pitchFamily="50" charset="-128"/>
                <a:cs typeface="メイリオ" panose="020B0604030504040204" pitchFamily="50" charset="-128"/>
              </a:rPr>
              <a:t>p. 7</a:t>
            </a:r>
          </a:p>
          <a:p>
            <a:pPr marL="0" indent="0">
              <a:buNone/>
            </a:pPr>
            <a:r>
              <a:rPr lang="fr-FR" altLang="ja-JP" sz="1200" dirty="0">
                <a:latin typeface="Corbel" panose="020B0503020204020204" pitchFamily="34" charset="0"/>
                <a:ea typeface="メイリオ" panose="020B0604030504040204" pitchFamily="50" charset="-128"/>
                <a:cs typeface="メイリオ" panose="020B0604030504040204" pitchFamily="50" charset="-128"/>
              </a:rPr>
              <a:t>Achat et leasing d’ordinateurs</a:t>
            </a:r>
            <a:r>
              <a:rPr lang="ja-JP" altLang="fr-FR" sz="1200" dirty="0">
                <a:latin typeface="Corbel" panose="020B0503020204020204" pitchFamily="34" charset="0"/>
                <a:ea typeface="メイリオ" panose="020B0604030504040204" pitchFamily="50" charset="-128"/>
                <a:cs typeface="メイリオ" panose="020B0604030504040204" pitchFamily="50" charset="-128"/>
              </a:rPr>
              <a:t>・・・</a:t>
            </a:r>
            <a:r>
              <a:rPr lang="fr-FR" altLang="ja-JP" sz="1200" dirty="0">
                <a:latin typeface="Corbel" panose="020B0503020204020204" pitchFamily="34" charset="0"/>
                <a:ea typeface="メイリオ" panose="020B0604030504040204" pitchFamily="50" charset="-128"/>
                <a:cs typeface="メイリオ" panose="020B0604030504040204" pitchFamily="50" charset="-128"/>
              </a:rPr>
              <a:t>p. 8</a:t>
            </a:r>
          </a:p>
          <a:p>
            <a:pPr marL="0" indent="0">
              <a:buNone/>
            </a:pPr>
            <a:r>
              <a:rPr lang="fr-FR" altLang="ja-JP" sz="1200" dirty="0">
                <a:latin typeface="Corbel" panose="020B0503020204020204" pitchFamily="34" charset="0"/>
                <a:ea typeface="メイリオ" panose="020B0604030504040204" pitchFamily="50" charset="-128"/>
                <a:cs typeface="メイリオ" panose="020B0604030504040204" pitchFamily="50" charset="-128"/>
              </a:rPr>
              <a:t>Formations en informatique pour les entreprises</a:t>
            </a:r>
            <a:r>
              <a:rPr lang="ja-JP" altLang="fr-FR" sz="1200" dirty="0">
                <a:latin typeface="Corbel" panose="020B0503020204020204" pitchFamily="34" charset="0"/>
                <a:ea typeface="メイリオ" panose="020B0604030504040204" pitchFamily="50" charset="-128"/>
                <a:cs typeface="メイリオ" panose="020B0604030504040204" pitchFamily="50" charset="-128"/>
              </a:rPr>
              <a:t>・・・</a:t>
            </a:r>
            <a:r>
              <a:rPr lang="fr-FR" altLang="ja-JP" sz="1200" dirty="0">
                <a:latin typeface="Corbel" panose="020B0503020204020204" pitchFamily="34" charset="0"/>
                <a:ea typeface="メイリオ" panose="020B0604030504040204" pitchFamily="50" charset="-128"/>
                <a:cs typeface="メイリオ" panose="020B0604030504040204" pitchFamily="50" charset="-128"/>
              </a:rPr>
              <a:t>p. 9</a:t>
            </a:r>
          </a:p>
          <a:p>
            <a:pPr marL="0" indent="0">
              <a:buNone/>
            </a:pPr>
            <a:r>
              <a:rPr lang="fr-FR" altLang="ja-JP" sz="1200" dirty="0">
                <a:latin typeface="Corbel" panose="020B0503020204020204" pitchFamily="34" charset="0"/>
                <a:ea typeface="メイリオ" panose="020B0604030504040204" pitchFamily="50" charset="-128"/>
                <a:cs typeface="メイリオ" panose="020B0604030504040204" pitchFamily="50" charset="-128"/>
              </a:rPr>
              <a:t>Conception et exploitation de sites web</a:t>
            </a:r>
            <a:r>
              <a:rPr lang="ja-JP" altLang="fr-FR" sz="1200" dirty="0">
                <a:latin typeface="Corbel" panose="020B0503020204020204" pitchFamily="34" charset="0"/>
                <a:ea typeface="メイリオ" panose="020B0604030504040204" pitchFamily="50" charset="-128"/>
                <a:cs typeface="メイリオ" panose="020B0604030504040204" pitchFamily="50" charset="-128"/>
              </a:rPr>
              <a:t>・・・</a:t>
            </a:r>
            <a:r>
              <a:rPr lang="fr-FR" altLang="ja-JP" sz="1200" dirty="0">
                <a:latin typeface="Corbel" panose="020B0503020204020204" pitchFamily="34" charset="0"/>
                <a:ea typeface="メイリオ" panose="020B0604030504040204" pitchFamily="50" charset="-128"/>
                <a:cs typeface="メイリオ" panose="020B0604030504040204" pitchFamily="50" charset="-128"/>
              </a:rPr>
              <a:t>p. 10</a:t>
            </a:r>
          </a:p>
          <a:p>
            <a:pPr marL="0" indent="0">
              <a:buNone/>
            </a:pPr>
            <a:r>
              <a:rPr lang="fr-FR" altLang="ja-JP" sz="1200" dirty="0">
                <a:latin typeface="Corbel" panose="020B0503020204020204" pitchFamily="34" charset="0"/>
                <a:ea typeface="メイリオ" panose="020B0604030504040204" pitchFamily="50" charset="-128"/>
                <a:cs typeface="メイリオ" panose="020B0604030504040204" pitchFamily="50" charset="-128"/>
              </a:rPr>
              <a:t>	</a:t>
            </a:r>
            <a:r>
              <a:rPr lang="ja-JP" altLang="fr-FR" sz="1200" dirty="0">
                <a:latin typeface="Corbel" panose="020B0503020204020204" pitchFamily="34" charset="0"/>
                <a:ea typeface="メイリオ" panose="020B0604030504040204" pitchFamily="50" charset="-128"/>
                <a:cs typeface="メイリオ" panose="020B0604030504040204" pitchFamily="50" charset="-128"/>
              </a:rPr>
              <a:t>・</a:t>
            </a:r>
            <a:r>
              <a:rPr lang="fr-FR" altLang="ja-JP" sz="1200" dirty="0">
                <a:latin typeface="Corbel" panose="020B0503020204020204" pitchFamily="34" charset="0"/>
                <a:ea typeface="メイリオ" panose="020B0604030504040204" pitchFamily="50" charset="-128"/>
                <a:cs typeface="メイリオ" panose="020B0604030504040204" pitchFamily="50" charset="-128"/>
              </a:rPr>
              <a:t>Conception de sites multilingues (français, anglais, japonais)</a:t>
            </a:r>
            <a:endParaRPr lang="ja-JP" altLang="fr-FR" sz="1200" dirty="0">
              <a:latin typeface="Corbel" panose="020B0503020204020204" pitchFamily="34" charset="0"/>
              <a:ea typeface="メイリオ" panose="020B0604030504040204" pitchFamily="50" charset="-128"/>
              <a:cs typeface="メイリオ" panose="020B0604030504040204" pitchFamily="50" charset="-128"/>
            </a:endParaRPr>
          </a:p>
          <a:p>
            <a:pPr marL="0" indent="0">
              <a:buNone/>
            </a:pPr>
            <a:r>
              <a:rPr lang="fr-FR" altLang="ja-JP" sz="1200" dirty="0">
                <a:latin typeface="Corbel" panose="020B0503020204020204" pitchFamily="34" charset="0"/>
                <a:ea typeface="メイリオ" panose="020B0604030504040204" pitchFamily="50" charset="-128"/>
                <a:cs typeface="メイリオ" panose="020B0604030504040204" pitchFamily="50" charset="-128"/>
              </a:rPr>
              <a:t>	</a:t>
            </a:r>
            <a:r>
              <a:rPr lang="ja-JP" altLang="fr-FR" sz="1200" dirty="0">
                <a:latin typeface="Corbel" panose="020B0503020204020204" pitchFamily="34" charset="0"/>
                <a:ea typeface="メイリオ" panose="020B0604030504040204" pitchFamily="50" charset="-128"/>
                <a:cs typeface="メイリオ" panose="020B0604030504040204" pitchFamily="50" charset="-128"/>
              </a:rPr>
              <a:t>・</a:t>
            </a:r>
            <a:r>
              <a:rPr lang="fr-FR" altLang="ja-JP" sz="1200" dirty="0">
                <a:latin typeface="Corbel" panose="020B0503020204020204" pitchFamily="34" charset="0"/>
                <a:ea typeface="メイリオ" panose="020B0604030504040204" pitchFamily="50" charset="-128"/>
                <a:cs typeface="メイリオ" panose="020B0604030504040204" pitchFamily="50" charset="-128"/>
              </a:rPr>
              <a:t>Gestion de serveurs web, acquisition de domaines</a:t>
            </a:r>
            <a:endParaRPr lang="ja-JP" altLang="fr-FR" sz="1200" dirty="0">
              <a:latin typeface="Corbel" panose="020B0503020204020204" pitchFamily="34" charset="0"/>
              <a:ea typeface="メイリオ" panose="020B0604030504040204" pitchFamily="50" charset="-128"/>
              <a:cs typeface="メイリオ" panose="020B0604030504040204" pitchFamily="50" charset="-128"/>
            </a:endParaRPr>
          </a:p>
          <a:p>
            <a:pPr marL="0" indent="0">
              <a:buNone/>
            </a:pPr>
            <a:r>
              <a:rPr lang="fr-FR" altLang="ja-JP" sz="1200" dirty="0">
                <a:latin typeface="Corbel" panose="020B0503020204020204" pitchFamily="34" charset="0"/>
                <a:ea typeface="メイリオ" panose="020B0604030504040204" pitchFamily="50" charset="-128"/>
                <a:cs typeface="メイリオ" panose="020B0604030504040204" pitchFamily="50" charset="-128"/>
              </a:rPr>
              <a:t>Business consulting pour l’Europe, l’Afrique et le Japon</a:t>
            </a:r>
            <a:r>
              <a:rPr lang="ja-JP" altLang="fr-FR" sz="1200" dirty="0">
                <a:latin typeface="Corbel" panose="020B0503020204020204" pitchFamily="34" charset="0"/>
                <a:ea typeface="メイリオ" panose="020B0604030504040204" pitchFamily="50" charset="-128"/>
                <a:cs typeface="メイリオ" panose="020B0604030504040204" pitchFamily="50" charset="-128"/>
              </a:rPr>
              <a:t>・・・</a:t>
            </a:r>
            <a:r>
              <a:rPr lang="fr-FR" altLang="ja-JP" sz="1200" dirty="0">
                <a:latin typeface="Corbel" panose="020B0503020204020204" pitchFamily="34" charset="0"/>
                <a:ea typeface="メイリオ" panose="020B0604030504040204" pitchFamily="50" charset="-128"/>
                <a:cs typeface="メイリオ" panose="020B0604030504040204" pitchFamily="50" charset="-128"/>
              </a:rPr>
              <a:t>p. 11</a:t>
            </a:r>
          </a:p>
          <a:p>
            <a:pPr marL="0" indent="0">
              <a:buNone/>
            </a:pPr>
            <a:r>
              <a:rPr lang="fr-FR" altLang="ja-JP" sz="1200" dirty="0">
                <a:latin typeface="Corbel" panose="020B0503020204020204" pitchFamily="34" charset="0"/>
                <a:ea typeface="メイリオ" panose="020B0604030504040204" pitchFamily="50" charset="-128"/>
                <a:cs typeface="メイリオ" panose="020B0604030504040204" pitchFamily="50" charset="-128"/>
              </a:rPr>
              <a:t>Votre bureau à Paris</a:t>
            </a:r>
            <a:r>
              <a:rPr lang="ja-JP" altLang="fr-FR" sz="1200" dirty="0">
                <a:latin typeface="Corbel" panose="020B0503020204020204" pitchFamily="34" charset="0"/>
                <a:ea typeface="メイリオ" panose="020B0604030504040204" pitchFamily="50" charset="-128"/>
                <a:cs typeface="メイリオ" panose="020B0604030504040204" pitchFamily="50" charset="-128"/>
              </a:rPr>
              <a:t>・・・</a:t>
            </a:r>
            <a:r>
              <a:rPr lang="fr-FR" altLang="ja-JP" sz="1200" dirty="0">
                <a:latin typeface="Corbel" panose="020B0503020204020204" pitchFamily="34" charset="0"/>
                <a:ea typeface="メイリオ" panose="020B0604030504040204" pitchFamily="50" charset="-128"/>
                <a:cs typeface="メイリオ" panose="020B0604030504040204" pitchFamily="50" charset="-128"/>
              </a:rPr>
              <a:t>p. 12</a:t>
            </a:r>
          </a:p>
          <a:p>
            <a:pPr marL="0" indent="0">
              <a:buNone/>
            </a:pPr>
            <a:r>
              <a:rPr lang="fr-FR" altLang="ja-JP" sz="1200" dirty="0">
                <a:latin typeface="Corbel" panose="020B0503020204020204" pitchFamily="34" charset="0"/>
                <a:ea typeface="メイリオ" panose="020B0604030504040204" pitchFamily="50" charset="-128"/>
                <a:cs typeface="メイリオ" panose="020B0604030504040204" pitchFamily="50" charset="-128"/>
              </a:rPr>
              <a:t>« Paris et Toi » accompagne votre développement</a:t>
            </a:r>
            <a:r>
              <a:rPr lang="ja-JP" altLang="fr-FR" sz="1200" dirty="0">
                <a:latin typeface="Corbel" panose="020B0503020204020204" pitchFamily="34" charset="0"/>
                <a:ea typeface="メイリオ" panose="020B0604030504040204" pitchFamily="50" charset="-128"/>
                <a:cs typeface="メイリオ" panose="020B0604030504040204" pitchFamily="50" charset="-128"/>
              </a:rPr>
              <a:t>・・・</a:t>
            </a:r>
            <a:r>
              <a:rPr lang="fr-FR" altLang="ja-JP" sz="1200" dirty="0">
                <a:latin typeface="Corbel" panose="020B0503020204020204" pitchFamily="34" charset="0"/>
                <a:ea typeface="メイリオ" panose="020B0604030504040204" pitchFamily="50" charset="-128"/>
                <a:cs typeface="メイリオ" panose="020B0604030504040204" pitchFamily="50" charset="-128"/>
              </a:rPr>
              <a:t>p. 13</a:t>
            </a:r>
          </a:p>
          <a:p>
            <a:pPr marL="0" indent="0">
              <a:buNone/>
            </a:pPr>
            <a:r>
              <a:rPr lang="fr-FR" altLang="ja-JP" sz="1200" dirty="0">
                <a:latin typeface="Corbel" panose="020B0503020204020204" pitchFamily="34" charset="0"/>
                <a:ea typeface="メイリオ" panose="020B0604030504040204" pitchFamily="50" charset="-128"/>
                <a:cs typeface="メイリオ" panose="020B0604030504040204" pitchFamily="50" charset="-128"/>
              </a:rPr>
              <a:t>FAQ</a:t>
            </a:r>
            <a:r>
              <a:rPr lang="ja-JP" altLang="fr-FR" sz="1200" dirty="0">
                <a:latin typeface="Corbel" panose="020B0503020204020204" pitchFamily="34" charset="0"/>
                <a:ea typeface="メイリオ" panose="020B0604030504040204" pitchFamily="50" charset="-128"/>
                <a:cs typeface="メイリオ" panose="020B0604030504040204" pitchFamily="50" charset="-128"/>
              </a:rPr>
              <a:t>・・・</a:t>
            </a:r>
            <a:r>
              <a:rPr lang="fr-FR" altLang="ja-JP" sz="1200" dirty="0">
                <a:latin typeface="Corbel" panose="020B0503020204020204" pitchFamily="34" charset="0"/>
                <a:ea typeface="メイリオ" panose="020B0604030504040204" pitchFamily="50" charset="-128"/>
                <a:cs typeface="メイリオ" panose="020B0604030504040204" pitchFamily="50" charset="-128"/>
              </a:rPr>
              <a:t>p. 14</a:t>
            </a:r>
          </a:p>
          <a:p>
            <a:pPr marL="0" indent="0">
              <a:buNone/>
            </a:pPr>
            <a:r>
              <a:rPr lang="fr-FR" altLang="ja-JP" sz="1200" dirty="0">
                <a:latin typeface="Corbel" panose="020B0503020204020204" pitchFamily="34" charset="0"/>
                <a:ea typeface="メイリオ" panose="020B0604030504040204" pitchFamily="50" charset="-128"/>
                <a:cs typeface="メイリオ" panose="020B0604030504040204" pitchFamily="50" charset="-128"/>
              </a:rPr>
              <a:t>Informations générales</a:t>
            </a:r>
            <a:r>
              <a:rPr lang="ja-JP" altLang="fr-FR" sz="1200" dirty="0">
                <a:latin typeface="Corbel" panose="020B0503020204020204" pitchFamily="34" charset="0"/>
                <a:ea typeface="メイリオ" panose="020B0604030504040204" pitchFamily="50" charset="-128"/>
                <a:cs typeface="メイリオ" panose="020B0604030504040204" pitchFamily="50" charset="-128"/>
              </a:rPr>
              <a:t>・・・</a:t>
            </a:r>
            <a:r>
              <a:rPr lang="fr-FR" altLang="ja-JP" sz="1200" dirty="0">
                <a:latin typeface="Corbel" panose="020B0503020204020204" pitchFamily="34" charset="0"/>
                <a:ea typeface="メイリオ" panose="020B0604030504040204" pitchFamily="50" charset="-128"/>
                <a:cs typeface="メイリオ" panose="020B0604030504040204" pitchFamily="50" charset="-128"/>
              </a:rPr>
              <a:t>p. 15</a:t>
            </a:r>
          </a:p>
          <a:p>
            <a:pPr marL="0" indent="0">
              <a:buNone/>
            </a:pPr>
            <a:r>
              <a:rPr lang="fr-FR" altLang="ja-JP" sz="1200" dirty="0">
                <a:latin typeface="Corbel" panose="020B0503020204020204" pitchFamily="34" charset="0"/>
                <a:ea typeface="メイリオ" panose="020B0604030504040204" pitchFamily="50" charset="-128"/>
                <a:cs typeface="メイリオ" panose="020B0604030504040204" pitchFamily="50" charset="-128"/>
              </a:rPr>
              <a:t>Nos réalisations</a:t>
            </a:r>
            <a:r>
              <a:rPr lang="ja-JP" altLang="fr-FR" sz="1200" dirty="0">
                <a:latin typeface="Corbel" panose="020B0503020204020204" pitchFamily="34" charset="0"/>
                <a:ea typeface="メイリオ" panose="020B0604030504040204" pitchFamily="50" charset="-128"/>
                <a:cs typeface="メイリオ" panose="020B0604030504040204" pitchFamily="50" charset="-128"/>
              </a:rPr>
              <a:t>・・・</a:t>
            </a:r>
            <a:r>
              <a:rPr lang="fr-FR" altLang="ja-JP" sz="1200" dirty="0">
                <a:latin typeface="Corbel" panose="020B0503020204020204" pitchFamily="34" charset="0"/>
                <a:ea typeface="メイリオ" panose="020B0604030504040204" pitchFamily="50" charset="-128"/>
                <a:cs typeface="メイリオ" panose="020B0604030504040204" pitchFamily="50" charset="-128"/>
              </a:rPr>
              <a:t>p. 16</a:t>
            </a:r>
          </a:p>
          <a:p>
            <a:pPr marL="0" indent="0">
              <a:buNone/>
            </a:pPr>
            <a:r>
              <a:rPr lang="fr-FR" altLang="ja-JP" sz="1200" dirty="0">
                <a:latin typeface="Corbel" panose="020B0503020204020204" pitchFamily="34" charset="0"/>
                <a:ea typeface="メイリオ" panose="020B0604030504040204" pitchFamily="50" charset="-128"/>
                <a:cs typeface="メイリオ" panose="020B0604030504040204" pitchFamily="50" charset="-128"/>
              </a:rPr>
              <a:t>Contacts . Renseignements </a:t>
            </a:r>
            <a:r>
              <a:rPr lang="ja-JP" altLang="fr-FR" sz="1200" dirty="0">
                <a:latin typeface="Corbel" panose="020B0503020204020204" pitchFamily="34" charset="0"/>
                <a:ea typeface="メイリオ" panose="020B0604030504040204" pitchFamily="50" charset="-128"/>
                <a:cs typeface="メイリオ" panose="020B0604030504040204" pitchFamily="50" charset="-128"/>
              </a:rPr>
              <a:t>・・・</a:t>
            </a:r>
            <a:r>
              <a:rPr lang="fr-FR" altLang="ja-JP" sz="1200" dirty="0">
                <a:latin typeface="Corbel" panose="020B0503020204020204" pitchFamily="34" charset="0"/>
                <a:ea typeface="メイリオ" panose="020B0604030504040204" pitchFamily="50" charset="-128"/>
                <a:cs typeface="メイリオ" panose="020B0604030504040204" pitchFamily="50" charset="-128"/>
              </a:rPr>
              <a:t>p. 17</a:t>
            </a:r>
          </a:p>
          <a:p>
            <a:pPr marL="0" indent="0">
              <a:buNone/>
            </a:pPr>
            <a:endParaRPr lang="fr-FR" altLang="ja-JP" sz="1200" dirty="0">
              <a:latin typeface="Corbel" panose="020B0503020204020204" pitchFamily="34" charset="0"/>
              <a:ea typeface="メイリオ" panose="020B0604030504040204" pitchFamily="50" charset="-128"/>
              <a:cs typeface="メイリオ" panose="020B0604030504040204" pitchFamily="50" charset="-128"/>
            </a:endParaRPr>
          </a:p>
          <a:p>
            <a:pPr marL="0" indent="0">
              <a:buNone/>
            </a:pPr>
            <a:endParaRPr lang="fr-FR" altLang="ja-JP" sz="1200" dirty="0">
              <a:latin typeface="Corbel" panose="020B0503020204020204" pitchFamily="34" charset="0"/>
              <a:ea typeface="メイリオ" panose="020B0604030504040204" pitchFamily="50" charset="-128"/>
              <a:cs typeface="メイリオ" panose="020B0604030504040204" pitchFamily="50" charset="-128"/>
            </a:endParaRPr>
          </a:p>
          <a:p>
            <a:pPr marL="0" indent="0">
              <a:buNone/>
            </a:pPr>
            <a:endParaRPr lang="fr-FR" altLang="ja-JP" sz="1200" dirty="0">
              <a:latin typeface="Corbel" panose="020B0503020204020204" pitchFamily="34" charset="0"/>
              <a:ea typeface="メイリオ" panose="020B0604030504040204" pitchFamily="50" charset="-128"/>
              <a:cs typeface="メイリオ" panose="020B0604030504040204" pitchFamily="50" charset="-128"/>
            </a:endParaRPr>
          </a:p>
          <a:p>
            <a:pPr marL="0" indent="0">
              <a:buNone/>
            </a:pPr>
            <a:endParaRPr lang="fr-FR" altLang="ja-JP" sz="1200" dirty="0">
              <a:latin typeface="Corbel" panose="020B0503020204020204" pitchFamily="34" charset="0"/>
              <a:ea typeface="メイリオ" panose="020B0604030504040204" pitchFamily="50" charset="-128"/>
              <a:cs typeface="メイリオ" panose="020B0604030504040204" pitchFamily="50" charset="-128"/>
            </a:endParaRPr>
          </a:p>
          <a:p>
            <a:pPr marL="0" indent="0">
              <a:buNone/>
            </a:pPr>
            <a:endParaRPr lang="fr-FR" altLang="ja-JP" sz="1200" dirty="0">
              <a:latin typeface="Corbel" panose="020B0503020204020204" pitchFamily="34" charset="0"/>
            </a:endParaRPr>
          </a:p>
        </p:txBody>
      </p:sp>
      <p:sp>
        <p:nvSpPr>
          <p:cNvPr id="7" name="正方形/長方形 6"/>
          <p:cNvSpPr/>
          <p:nvPr/>
        </p:nvSpPr>
        <p:spPr>
          <a:xfrm>
            <a:off x="0" y="0"/>
            <a:ext cx="12192000" cy="613317"/>
          </a:xfrm>
          <a:prstGeom prst="rect">
            <a:avLst/>
          </a:prstGeom>
          <a:solidFill>
            <a:srgbClr val="33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a:xfrm>
            <a:off x="419916" y="-29507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fr-FR" altLang="ja-JP" sz="2600" dirty="0">
                <a:solidFill>
                  <a:schemeClr val="bg1"/>
                </a:solidFill>
                <a:latin typeface="メイリオ" panose="020B0604030504040204" pitchFamily="50" charset="-128"/>
                <a:ea typeface="メイリオ" panose="020B0604030504040204" pitchFamily="50" charset="-128"/>
              </a:rPr>
              <a:t>Sommaire</a:t>
            </a:r>
            <a:endParaRPr lang="ja-JP" altLang="en-US" sz="2600" dirty="0"/>
          </a:p>
        </p:txBody>
      </p:sp>
      <p:sp>
        <p:nvSpPr>
          <p:cNvPr id="12" name="フッター プレースホルダー 2"/>
          <p:cNvSpPr txBox="1">
            <a:spLocks/>
          </p:cNvSpPr>
          <p:nvPr/>
        </p:nvSpPr>
        <p:spPr>
          <a:xfrm>
            <a:off x="8716617" y="6356350"/>
            <a:ext cx="235345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s-ES" altLang="ja-JP" dirty="0">
                <a:latin typeface="Corbel" panose="020B0503020204020204" pitchFamily="34" charset="0"/>
              </a:rPr>
              <a:t>© SUCRECUBE Technologies</a:t>
            </a:r>
            <a:endParaRPr lang="ja-JP" altLang="en-US" dirty="0">
              <a:latin typeface="Corbel" panose="020B0503020204020204" pitchFamily="34" charset="0"/>
            </a:endParaRPr>
          </a:p>
        </p:txBody>
      </p:sp>
    </p:spTree>
    <p:extLst>
      <p:ext uri="{BB962C8B-B14F-4D97-AF65-F5344CB8AC3E}">
        <p14:creationId xmlns:p14="http://schemas.microsoft.com/office/powerpoint/2010/main" val="1042512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8A9247E4-6DBF-40B0-A4D0-4E3333146198}" type="slidenum">
              <a:rPr kumimoji="1" lang="ja-JP" altLang="en-US" smtClean="0">
                <a:latin typeface="Corbel" panose="020B0503020204020204" pitchFamily="34" charset="0"/>
              </a:rPr>
              <a:t>3</a:t>
            </a:fld>
            <a:endParaRPr kumimoji="1" lang="ja-JP" altLang="en-US">
              <a:latin typeface="Corbel" panose="020B0503020204020204" pitchFamily="34" charset="0"/>
            </a:endParaRPr>
          </a:p>
        </p:txBody>
      </p:sp>
      <p:sp>
        <p:nvSpPr>
          <p:cNvPr id="27" name="正方形/長方形 26"/>
          <p:cNvSpPr/>
          <p:nvPr/>
        </p:nvSpPr>
        <p:spPr>
          <a:xfrm>
            <a:off x="0" y="0"/>
            <a:ext cx="12192000" cy="613317"/>
          </a:xfrm>
          <a:prstGeom prst="rect">
            <a:avLst/>
          </a:prstGeom>
          <a:solidFill>
            <a:srgbClr val="33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orbel" panose="020B0503020204020204" pitchFamily="34" charset="0"/>
            </a:endParaRPr>
          </a:p>
        </p:txBody>
      </p:sp>
      <p:sp>
        <p:nvSpPr>
          <p:cNvPr id="28" name="テキスト ボックス 27"/>
          <p:cNvSpPr txBox="1"/>
          <p:nvPr/>
        </p:nvSpPr>
        <p:spPr>
          <a:xfrm>
            <a:off x="1" y="1296762"/>
            <a:ext cx="11934090" cy="1323439"/>
          </a:xfrm>
          <a:prstGeom prst="rect">
            <a:avLst/>
          </a:prstGeom>
          <a:noFill/>
        </p:spPr>
        <p:txBody>
          <a:bodyPr wrap="square" rtlCol="0">
            <a:spAutoFit/>
          </a:bodyPr>
          <a:lstStyle/>
          <a:p>
            <a:pPr algn="ctr"/>
            <a:r>
              <a:rPr lang="fr-FR" altLang="ja-JP" sz="1600" dirty="0">
                <a:latin typeface="Corbel" panose="020B0503020204020204" pitchFamily="34" charset="0"/>
                <a:ea typeface="メイリオ" panose="020B0604030504040204" pitchFamily="50" charset="-128"/>
                <a:cs typeface="メイリオ" panose="020B0604030504040204" pitchFamily="50" charset="-128"/>
              </a:rPr>
              <a:t>Notre cœur de métier est d’apporter des solutions aux divers enjeux informatiques qui se posent dans les entreprises, </a:t>
            </a:r>
            <a:br>
              <a:rPr lang="fr-FR" altLang="ja-JP" sz="1600" dirty="0">
                <a:latin typeface="Corbel" panose="020B0503020204020204" pitchFamily="34" charset="0"/>
                <a:ea typeface="メイリオ" panose="020B0604030504040204" pitchFamily="50" charset="-128"/>
                <a:cs typeface="メイリオ" panose="020B0604030504040204" pitchFamily="50" charset="-128"/>
              </a:rPr>
            </a:br>
            <a:r>
              <a:rPr lang="fr-FR" altLang="ja-JP" sz="1600" dirty="0">
                <a:latin typeface="Corbel" panose="020B0503020204020204" pitchFamily="34" charset="0"/>
                <a:ea typeface="メイリオ" panose="020B0604030504040204" pitchFamily="50" charset="-128"/>
                <a:cs typeface="メイリオ" panose="020B0604030504040204" pitchFamily="50" charset="-128"/>
              </a:rPr>
              <a:t>comme la mise en place et la maintenance de systèmes multilingues (japonais, français, anglais) </a:t>
            </a:r>
            <a:br>
              <a:rPr lang="fr-FR" altLang="ja-JP" sz="1600" dirty="0">
                <a:latin typeface="Corbel" panose="020B0503020204020204" pitchFamily="34" charset="0"/>
                <a:ea typeface="メイリオ" panose="020B0604030504040204" pitchFamily="50" charset="-128"/>
                <a:cs typeface="メイリオ" panose="020B0604030504040204" pitchFamily="50" charset="-128"/>
              </a:rPr>
            </a:br>
            <a:r>
              <a:rPr lang="fr-FR" altLang="ja-JP" sz="1600" dirty="0">
                <a:latin typeface="Corbel" panose="020B0503020204020204" pitchFamily="34" charset="0"/>
                <a:ea typeface="メイリオ" panose="020B0604030504040204" pitchFamily="50" charset="-128"/>
                <a:cs typeface="メイリオ" panose="020B0604030504040204" pitchFamily="50" charset="-128"/>
              </a:rPr>
              <a:t>ou la maintenance du parc informatique et du réseau internet. </a:t>
            </a:r>
          </a:p>
          <a:p>
            <a:pPr algn="ctr"/>
            <a:r>
              <a:rPr lang="fr-FR" altLang="ja-JP" sz="1600" dirty="0">
                <a:latin typeface="Corbel" panose="020B0503020204020204" pitchFamily="34" charset="0"/>
                <a:ea typeface="メイリオ" panose="020B0604030504040204" pitchFamily="50" charset="-128"/>
                <a:cs typeface="メイリオ" panose="020B0604030504040204" pitchFamily="50" charset="-128"/>
              </a:rPr>
              <a:t>Nous apportons également à nos clients un service de « consulting et accompagnement dans</a:t>
            </a:r>
            <a:r>
              <a:rPr lang="fr-FR" altLang="ja-JP" sz="1600" dirty="0">
                <a:solidFill>
                  <a:srgbClr val="FF0000"/>
                </a:solidFill>
                <a:latin typeface="Corbel" panose="020B0503020204020204" pitchFamily="34" charset="0"/>
                <a:ea typeface="メイリオ" panose="020B0604030504040204" pitchFamily="50" charset="-128"/>
                <a:cs typeface="メイリオ" panose="020B0604030504040204" pitchFamily="50" charset="-128"/>
              </a:rPr>
              <a:t> </a:t>
            </a:r>
            <a:r>
              <a:rPr lang="fr-FR" altLang="ja-JP" sz="1600" dirty="0">
                <a:latin typeface="Corbel" panose="020B0503020204020204" pitchFamily="34" charset="0"/>
                <a:ea typeface="メイリオ" panose="020B0604030504040204" pitchFamily="50" charset="-128"/>
                <a:cs typeface="メイリオ" panose="020B0604030504040204" pitchFamily="50" charset="-128"/>
              </a:rPr>
              <a:t>la mondialisation des entreprises » </a:t>
            </a:r>
            <a:br>
              <a:rPr lang="fr-FR" altLang="ja-JP" sz="1600" dirty="0">
                <a:latin typeface="Corbel" panose="020B0503020204020204" pitchFamily="34" charset="0"/>
                <a:ea typeface="メイリオ" panose="020B0604030504040204" pitchFamily="50" charset="-128"/>
                <a:cs typeface="メイリオ" panose="020B0604030504040204" pitchFamily="50" charset="-128"/>
              </a:rPr>
            </a:br>
            <a:r>
              <a:rPr lang="fr-FR" altLang="ja-JP" sz="1600" dirty="0">
                <a:latin typeface="Corbel" panose="020B0503020204020204" pitchFamily="34" charset="0"/>
                <a:ea typeface="メイリオ" panose="020B0604030504040204" pitchFamily="50" charset="-128"/>
                <a:cs typeface="メイリオ" panose="020B0604030504040204" pitchFamily="50" charset="-128"/>
              </a:rPr>
              <a:t>en proposant une vision globale basée sur notre expertise et notre expérience de l’environnement numérique français.</a:t>
            </a:r>
            <a:endParaRPr lang="en-US" altLang="ja-JP" sz="1600" dirty="0">
              <a:latin typeface="Corbel" panose="020B0503020204020204" pitchFamily="34" charset="0"/>
              <a:ea typeface="メイリオ" panose="020B0604030504040204" pitchFamily="50" charset="-128"/>
              <a:cs typeface="メイリオ" panose="020B0604030504040204" pitchFamily="50" charset="-128"/>
            </a:endParaRPr>
          </a:p>
        </p:txBody>
      </p:sp>
      <p:sp>
        <p:nvSpPr>
          <p:cNvPr id="29" name="テキスト ボックス 28"/>
          <p:cNvSpPr txBox="1"/>
          <p:nvPr/>
        </p:nvSpPr>
        <p:spPr>
          <a:xfrm>
            <a:off x="-428977" y="806881"/>
            <a:ext cx="12632267" cy="400110"/>
          </a:xfrm>
          <a:prstGeom prst="rect">
            <a:avLst/>
          </a:prstGeom>
          <a:noFill/>
        </p:spPr>
        <p:txBody>
          <a:bodyPr wrap="square" rtlCol="0">
            <a:spAutoFit/>
          </a:bodyPr>
          <a:lstStyle/>
          <a:p>
            <a:pPr algn="ctr"/>
            <a:r>
              <a:rPr lang="en-US" altLang="ja-JP" sz="2000" dirty="0">
                <a:latin typeface="Corbel" panose="020B0503020204020204" pitchFamily="34" charset="0"/>
                <a:ea typeface="メイリオ" panose="020B0604030504040204" pitchFamily="50" charset="-128"/>
                <a:cs typeface="メイリオ" panose="020B0604030504040204" pitchFamily="50" charset="-128"/>
              </a:rPr>
              <a:t>SUCRECUBE</a:t>
            </a:r>
            <a:r>
              <a:rPr lang="fr-FR" altLang="ja-JP" sz="2000" dirty="0">
                <a:latin typeface="Corbel" panose="020B0503020204020204" pitchFamily="34" charset="0"/>
                <a:ea typeface="メイリオ" panose="020B0604030504040204" pitchFamily="50" charset="-128"/>
                <a:cs typeface="メイリオ" panose="020B0604030504040204" pitchFamily="50" charset="-128"/>
              </a:rPr>
              <a:t> est une entreprise japonaise de consulting spécialisée dans les solutions informatiques</a:t>
            </a:r>
            <a:endParaRPr lang="ja-JP" altLang="en-US" sz="2000" dirty="0">
              <a:latin typeface="Corbel" panose="020B0503020204020204" pitchFamily="34" charset="0"/>
              <a:ea typeface="メイリオ" panose="020B0604030504040204" pitchFamily="50" charset="-128"/>
              <a:cs typeface="メイリオ" panose="020B0604030504040204" pitchFamily="50" charset="-128"/>
            </a:endParaRPr>
          </a:p>
        </p:txBody>
      </p:sp>
      <p:pic>
        <p:nvPicPr>
          <p:cNvPr id="37" name="図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3413" y="4981835"/>
            <a:ext cx="1080000" cy="1080000"/>
          </a:xfrm>
          <a:prstGeom prst="rect">
            <a:avLst/>
          </a:prstGeom>
        </p:spPr>
      </p:pic>
      <p:pic>
        <p:nvPicPr>
          <p:cNvPr id="38" name="図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9785" y="4981835"/>
            <a:ext cx="1080000" cy="1080000"/>
          </a:xfrm>
          <a:prstGeom prst="rect">
            <a:avLst/>
          </a:prstGeom>
        </p:spPr>
      </p:pic>
      <p:sp>
        <p:nvSpPr>
          <p:cNvPr id="39" name="正方形/長方形 38"/>
          <p:cNvSpPr/>
          <p:nvPr/>
        </p:nvSpPr>
        <p:spPr>
          <a:xfrm>
            <a:off x="248355" y="2759868"/>
            <a:ext cx="11535657" cy="400110"/>
          </a:xfrm>
          <a:prstGeom prst="rect">
            <a:avLst/>
          </a:prstGeom>
        </p:spPr>
        <p:txBody>
          <a:bodyPr wrap="square">
            <a:spAutoFit/>
          </a:bodyPr>
          <a:lstStyle/>
          <a:p>
            <a:pPr algn="ctr"/>
            <a:r>
              <a:rPr lang="fr-FR" altLang="ja-JP" sz="2000" dirty="0">
                <a:solidFill>
                  <a:srgbClr val="3399CC"/>
                </a:solidFill>
                <a:latin typeface="Corbel" panose="020B0503020204020204" pitchFamily="34" charset="0"/>
                <a:ea typeface="メイリオ" panose="020B0604030504040204" pitchFamily="50" charset="-128"/>
                <a:cs typeface="メイリオ" panose="020B0604030504040204" pitchFamily="50" charset="-128"/>
              </a:rPr>
              <a:t>Un service attentionné et digne de confiance pour un objectif : 100% de satisfaction clients</a:t>
            </a:r>
            <a:endParaRPr lang="en-US" altLang="ja-JP" sz="2000" dirty="0">
              <a:solidFill>
                <a:srgbClr val="3399CC"/>
              </a:solidFill>
              <a:latin typeface="Corbel" panose="020B0503020204020204" pitchFamily="34" charset="0"/>
              <a:ea typeface="メイリオ" panose="020B0604030504040204" pitchFamily="50" charset="-128"/>
              <a:cs typeface="メイリオ" panose="020B0604030504040204" pitchFamily="50" charset="-128"/>
            </a:endParaRPr>
          </a:p>
        </p:txBody>
      </p:sp>
      <p:pic>
        <p:nvPicPr>
          <p:cNvPr id="40" name="図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66157" y="4981835"/>
            <a:ext cx="1080000" cy="1080000"/>
          </a:xfrm>
          <a:prstGeom prst="rect">
            <a:avLst/>
          </a:prstGeom>
        </p:spPr>
      </p:pic>
      <p:pic>
        <p:nvPicPr>
          <p:cNvPr id="41" name="図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12667" y="4981835"/>
            <a:ext cx="1080000" cy="1080000"/>
          </a:xfrm>
          <a:prstGeom prst="rect">
            <a:avLst/>
          </a:prstGeom>
        </p:spPr>
      </p:pic>
      <p:pic>
        <p:nvPicPr>
          <p:cNvPr id="42" name="図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46831" y="4981835"/>
            <a:ext cx="1080000" cy="1080000"/>
          </a:xfrm>
          <a:prstGeom prst="rect">
            <a:avLst/>
          </a:prstGeom>
        </p:spPr>
      </p:pic>
      <p:pic>
        <p:nvPicPr>
          <p:cNvPr id="43" name="図 4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23710" y="4981835"/>
            <a:ext cx="1080000" cy="1080000"/>
          </a:xfrm>
          <a:prstGeom prst="rect">
            <a:avLst/>
          </a:prstGeom>
        </p:spPr>
      </p:pic>
      <p:pic>
        <p:nvPicPr>
          <p:cNvPr id="44" name="図 4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34753" y="4981835"/>
            <a:ext cx="1080000" cy="1080000"/>
          </a:xfrm>
          <a:prstGeom prst="rect">
            <a:avLst/>
          </a:prstGeom>
        </p:spPr>
      </p:pic>
      <p:grpSp>
        <p:nvGrpSpPr>
          <p:cNvPr id="2" name="グループ化 1"/>
          <p:cNvGrpSpPr/>
          <p:nvPr/>
        </p:nvGrpSpPr>
        <p:grpSpPr>
          <a:xfrm>
            <a:off x="607319" y="3601925"/>
            <a:ext cx="10868197" cy="1082835"/>
            <a:chOff x="607319" y="3319700"/>
            <a:chExt cx="10868197" cy="1082835"/>
          </a:xfrm>
        </p:grpSpPr>
        <p:pic>
          <p:nvPicPr>
            <p:cNvPr id="30" name="図 2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012667" y="3319700"/>
              <a:ext cx="1080000" cy="1080000"/>
            </a:xfrm>
            <a:prstGeom prst="rect">
              <a:avLst/>
            </a:prstGeom>
          </p:spPr>
        </p:pic>
        <p:pic>
          <p:nvPicPr>
            <p:cNvPr id="31" name="図 3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29785" y="3321050"/>
              <a:ext cx="1080000" cy="1080000"/>
            </a:xfrm>
            <a:prstGeom prst="rect">
              <a:avLst/>
            </a:prstGeom>
          </p:spPr>
        </p:pic>
        <p:pic>
          <p:nvPicPr>
            <p:cNvPr id="32" name="図 3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34753" y="3321050"/>
              <a:ext cx="1080000" cy="1080000"/>
            </a:xfrm>
            <a:prstGeom prst="rect">
              <a:avLst/>
            </a:prstGeom>
          </p:spPr>
        </p:pic>
        <p:pic>
          <p:nvPicPr>
            <p:cNvPr id="33" name="図 3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845796" y="3321050"/>
              <a:ext cx="1080000" cy="1080000"/>
            </a:xfrm>
            <a:prstGeom prst="rect">
              <a:avLst/>
            </a:prstGeom>
          </p:spPr>
        </p:pic>
        <p:pic>
          <p:nvPicPr>
            <p:cNvPr id="34" name="図 3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395516" y="3319700"/>
              <a:ext cx="1080000" cy="1080000"/>
            </a:xfrm>
            <a:prstGeom prst="rect">
              <a:avLst/>
            </a:prstGeom>
          </p:spPr>
        </p:pic>
        <p:pic>
          <p:nvPicPr>
            <p:cNvPr id="35" name="図 3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452251" y="3319700"/>
              <a:ext cx="1080000" cy="1080000"/>
            </a:xfrm>
            <a:prstGeom prst="rect">
              <a:avLst/>
            </a:prstGeom>
          </p:spPr>
        </p:pic>
        <p:pic>
          <p:nvPicPr>
            <p:cNvPr id="36" name="図 3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07319" y="3321050"/>
              <a:ext cx="1080000" cy="1080000"/>
            </a:xfrm>
            <a:prstGeom prst="rect">
              <a:avLst/>
            </a:prstGeom>
          </p:spPr>
        </p:pic>
        <p:pic>
          <p:nvPicPr>
            <p:cNvPr id="45" name="図 4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661806" y="3360632"/>
              <a:ext cx="1041903" cy="1041903"/>
            </a:xfrm>
            <a:prstGeom prst="rect">
              <a:avLst/>
            </a:prstGeom>
          </p:spPr>
        </p:pic>
      </p:grpSp>
      <p:pic>
        <p:nvPicPr>
          <p:cNvPr id="46" name="図 4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395517" y="5019934"/>
            <a:ext cx="1041902" cy="1041902"/>
          </a:xfrm>
          <a:prstGeom prst="rect">
            <a:avLst/>
          </a:prstGeom>
        </p:spPr>
      </p:pic>
      <p:sp>
        <p:nvSpPr>
          <p:cNvPr id="48" name="タイトル 1"/>
          <p:cNvSpPr>
            <a:spLocks noGrp="1"/>
          </p:cNvSpPr>
          <p:nvPr>
            <p:ph type="title"/>
          </p:nvPr>
        </p:nvSpPr>
        <p:spPr>
          <a:xfrm>
            <a:off x="419916" y="-295071"/>
            <a:ext cx="10515600" cy="1325563"/>
          </a:xfrm>
        </p:spPr>
        <p:txBody>
          <a:bodyPr>
            <a:normAutofit/>
          </a:bodyPr>
          <a:lstStyle/>
          <a:p>
            <a:r>
              <a:rPr lang="fr-FR" altLang="ja-JP" sz="2600" dirty="0">
                <a:solidFill>
                  <a:schemeClr val="bg1"/>
                </a:solidFill>
                <a:latin typeface="Corbel" panose="020B0503020204020204" pitchFamily="34" charset="0"/>
                <a:ea typeface="メイリオ" panose="020B0604030504040204" pitchFamily="50" charset="-128"/>
                <a:cs typeface="メイリオ" panose="020B0604030504040204" pitchFamily="50" charset="-128"/>
              </a:rPr>
              <a:t>SUCRECUBE Technologies : qui sommes-nous ?</a:t>
            </a:r>
            <a:endParaRPr lang="fr-FR" altLang="ja-JP" sz="2600" dirty="0">
              <a:latin typeface="Corbel" panose="020B0503020204020204" pitchFamily="34" charset="0"/>
            </a:endParaRPr>
          </a:p>
        </p:txBody>
      </p:sp>
      <p:sp>
        <p:nvSpPr>
          <p:cNvPr id="26" name="フッター プレースホルダー 2"/>
          <p:cNvSpPr txBox="1">
            <a:spLocks/>
          </p:cNvSpPr>
          <p:nvPr/>
        </p:nvSpPr>
        <p:spPr>
          <a:xfrm>
            <a:off x="6955267" y="6356350"/>
            <a:ext cx="41148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s-ES" altLang="ja-JP" dirty="0">
                <a:latin typeface="Corbel" panose="020B0503020204020204" pitchFamily="34" charset="0"/>
              </a:rPr>
              <a:t>© SUCRECUBE Technologies</a:t>
            </a:r>
            <a:endParaRPr lang="ja-JP" altLang="en-US" dirty="0">
              <a:latin typeface="Corbel" panose="020B0503020204020204" pitchFamily="34" charset="0"/>
            </a:endParaRPr>
          </a:p>
        </p:txBody>
      </p:sp>
    </p:spTree>
    <p:extLst>
      <p:ext uri="{BB962C8B-B14F-4D97-AF65-F5344CB8AC3E}">
        <p14:creationId xmlns:p14="http://schemas.microsoft.com/office/powerpoint/2010/main" val="39904936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8A9247E4-6DBF-40B0-A4D0-4E3333146198}" type="slidenum">
              <a:rPr kumimoji="1" lang="ja-JP" altLang="en-US" smtClean="0">
                <a:latin typeface="Corbel" panose="020B0503020204020204" pitchFamily="34" charset="0"/>
              </a:rPr>
              <a:t>4</a:t>
            </a:fld>
            <a:endParaRPr kumimoji="1" lang="ja-JP" altLang="en-US">
              <a:latin typeface="Corbel" panose="020B0503020204020204" pitchFamily="34" charset="0"/>
            </a:endParaRPr>
          </a:p>
        </p:txBody>
      </p:sp>
      <p:sp>
        <p:nvSpPr>
          <p:cNvPr id="5" name="正方形/長方形 4"/>
          <p:cNvSpPr/>
          <p:nvPr/>
        </p:nvSpPr>
        <p:spPr>
          <a:xfrm>
            <a:off x="0" y="0"/>
            <a:ext cx="12192000" cy="613317"/>
          </a:xfrm>
          <a:prstGeom prst="rect">
            <a:avLst/>
          </a:prstGeom>
          <a:solidFill>
            <a:srgbClr val="33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orbel" panose="020B0503020204020204" pitchFamily="34" charset="0"/>
            </a:endParaRPr>
          </a:p>
        </p:txBody>
      </p:sp>
      <p:sp>
        <p:nvSpPr>
          <p:cNvPr id="6" name="テキスト ボックス 5"/>
          <p:cNvSpPr txBox="1"/>
          <p:nvPr/>
        </p:nvSpPr>
        <p:spPr>
          <a:xfrm>
            <a:off x="2685508" y="1694668"/>
            <a:ext cx="9098505" cy="1477328"/>
          </a:xfrm>
          <a:prstGeom prst="rect">
            <a:avLst/>
          </a:prstGeom>
          <a:noFill/>
        </p:spPr>
        <p:txBody>
          <a:bodyPr wrap="square" rtlCol="0">
            <a:spAutoFit/>
          </a:bodyPr>
          <a:lstStyle/>
          <a:p>
            <a:r>
              <a:rPr lang="fr-FR" altLang="ja-JP" sz="1500" dirty="0">
                <a:latin typeface="Corbel" panose="020B0503020204020204" pitchFamily="34" charset="0"/>
                <a:ea typeface="メイリオ" panose="020B0604030504040204" pitchFamily="50" charset="-128"/>
                <a:cs typeface="メイリオ" panose="020B0604030504040204" pitchFamily="50" charset="-128"/>
              </a:rPr>
              <a:t>La sécurité est un élément essentiel dans le processus de mise en place et maintenance</a:t>
            </a:r>
            <a:r>
              <a:rPr lang="fr-FR" altLang="ja-JP" sz="1500" dirty="0">
                <a:solidFill>
                  <a:srgbClr val="FF0000"/>
                </a:solidFill>
                <a:latin typeface="Corbel" panose="020B0503020204020204" pitchFamily="34" charset="0"/>
                <a:ea typeface="メイリオ" panose="020B0604030504040204" pitchFamily="50" charset="-128"/>
                <a:cs typeface="メイリオ" panose="020B0604030504040204" pitchFamily="50" charset="-128"/>
              </a:rPr>
              <a:t> </a:t>
            </a:r>
            <a:r>
              <a:rPr lang="fr-FR" altLang="ja-JP" sz="1500" dirty="0">
                <a:latin typeface="Corbel" panose="020B0503020204020204" pitchFamily="34" charset="0"/>
                <a:ea typeface="メイリオ" panose="020B0604030504040204" pitchFamily="50" charset="-128"/>
                <a:cs typeface="メイリオ" panose="020B0604030504040204" pitchFamily="50" charset="-128"/>
              </a:rPr>
              <a:t>de systèmes multilingues ainsi que la gestion du parc informatique de votre entreprise. </a:t>
            </a:r>
          </a:p>
          <a:p>
            <a:r>
              <a:rPr lang="fr-FR" altLang="ja-JP" sz="1500" dirty="0">
                <a:latin typeface="Corbel" panose="020B0503020204020204" pitchFamily="34" charset="0"/>
                <a:ea typeface="メイリオ" panose="020B0604030504040204" pitchFamily="50" charset="-128"/>
                <a:cs typeface="メイリオ" panose="020B0604030504040204" pitchFamily="50" charset="-128"/>
              </a:rPr>
              <a:t>Nous offrons des solutions globales s’appuyant sur les dernières technologies et adaptées à l’environnement de nos clients afin de répondre à leurs besoins en la matière : renforcer la sécurité, se prémunir des intrusions externes, empêcher les fuites d’informations dues aux malveillances internes, etc.</a:t>
            </a:r>
          </a:p>
          <a:p>
            <a:r>
              <a:rPr lang="fr-FR" altLang="ja-JP" sz="1200" dirty="0">
                <a:latin typeface="Corbel" panose="020B0503020204020204" pitchFamily="34" charset="0"/>
                <a:ea typeface="メイリオ" panose="020B0604030504040204" pitchFamily="50" charset="-128"/>
                <a:cs typeface="メイリオ" panose="020B0604030504040204" pitchFamily="50" charset="-128"/>
              </a:rPr>
              <a:t>※ </a:t>
            </a:r>
            <a:r>
              <a:rPr lang="fr-FR" altLang="ja-JP" sz="1500" dirty="0">
                <a:latin typeface="Corbel" panose="020B0503020204020204" pitchFamily="34" charset="0"/>
                <a:ea typeface="メイリオ" panose="020B0604030504040204" pitchFamily="50" charset="-128"/>
                <a:cs typeface="メイリオ" panose="020B0604030504040204" pitchFamily="50" charset="-128"/>
              </a:rPr>
              <a:t>Services d’intégration dans toute l’Europe et l’Afrique</a:t>
            </a:r>
          </a:p>
        </p:txBody>
      </p:sp>
      <p:sp>
        <p:nvSpPr>
          <p:cNvPr id="7" name="テキスト ボックス 6"/>
          <p:cNvSpPr txBox="1"/>
          <p:nvPr/>
        </p:nvSpPr>
        <p:spPr>
          <a:xfrm>
            <a:off x="2685507" y="802116"/>
            <a:ext cx="9402659" cy="830997"/>
          </a:xfrm>
          <a:prstGeom prst="rect">
            <a:avLst/>
          </a:prstGeom>
          <a:noFill/>
        </p:spPr>
        <p:txBody>
          <a:bodyPr wrap="square" rtlCol="0">
            <a:spAutoFit/>
          </a:bodyPr>
          <a:lstStyle/>
          <a:p>
            <a:r>
              <a:rPr lang="fr-FR" altLang="ja-JP" sz="2400" dirty="0">
                <a:latin typeface="Corbel" panose="020B0503020204020204" pitchFamily="34" charset="0"/>
                <a:ea typeface="メイリオ" panose="020B0604030504040204" pitchFamily="50" charset="-128"/>
                <a:cs typeface="メイリオ" panose="020B0604030504040204" pitchFamily="50" charset="-128"/>
              </a:rPr>
              <a:t>Une sécurité renforcée dans l’installation et le déploiement des </a:t>
            </a:r>
            <a:br>
              <a:rPr lang="fr-FR" altLang="ja-JP" sz="2400" dirty="0">
                <a:latin typeface="Corbel" panose="020B0503020204020204" pitchFamily="34" charset="0"/>
                <a:ea typeface="メイリオ" panose="020B0604030504040204" pitchFamily="50" charset="-128"/>
                <a:cs typeface="メイリオ" panose="020B0604030504040204" pitchFamily="50" charset="-128"/>
              </a:rPr>
            </a:br>
            <a:r>
              <a:rPr lang="fr-FR" altLang="ja-JP" sz="2400" dirty="0">
                <a:latin typeface="Corbel" panose="020B0503020204020204" pitchFamily="34" charset="0"/>
                <a:ea typeface="メイリオ" panose="020B0604030504040204" pitchFamily="50" charset="-128"/>
                <a:cs typeface="メイリオ" panose="020B0604030504040204" pitchFamily="50" charset="-128"/>
              </a:rPr>
              <a:t>structures informatiques</a:t>
            </a:r>
            <a:endParaRPr lang="ja-JP" altLang="en-US" sz="2400" dirty="0">
              <a:latin typeface="Corbel" panose="020B0503020204020204" pitchFamily="34" charset="0"/>
              <a:ea typeface="メイリオ" panose="020B0604030504040204" pitchFamily="50" charset="-128"/>
              <a:cs typeface="メイリオ" panose="020B0604030504040204" pitchFamily="50" charset="-128"/>
            </a:endParaRPr>
          </a:p>
        </p:txBody>
      </p:sp>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974" y="909939"/>
            <a:ext cx="2086631" cy="2086631"/>
          </a:xfrm>
          <a:prstGeom prst="rect">
            <a:avLst/>
          </a:prstGeom>
        </p:spPr>
      </p:pic>
      <p:sp>
        <p:nvSpPr>
          <p:cNvPr id="9"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latin typeface="Corbel" panose="020B0503020204020204" pitchFamily="34" charset="0"/>
            </a:endParaRPr>
          </a:p>
        </p:txBody>
      </p:sp>
      <p:sp>
        <p:nvSpPr>
          <p:cNvPr id="10" name="テキスト ボックス 9">
            <a:extLst>
              <a:ext uri="{FF2B5EF4-FFF2-40B4-BE49-F238E27FC236}">
                <a16:creationId xmlns:a16="http://schemas.microsoft.com/office/drawing/2014/main" xmlns="" id="{25384F13-E7C3-4CDE-A00E-758472607D47}"/>
              </a:ext>
            </a:extLst>
          </p:cNvPr>
          <p:cNvSpPr txBox="1"/>
          <p:nvPr/>
        </p:nvSpPr>
        <p:spPr>
          <a:xfrm>
            <a:off x="8008871" y="4515903"/>
            <a:ext cx="3745719" cy="1738938"/>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fr-FR" altLang="ja-JP" sz="1600" b="1" u="sng" dirty="0">
                <a:latin typeface="Corbel" panose="020B0503020204020204" pitchFamily="34" charset="0"/>
                <a:ea typeface="メイリオ" panose="020B0604030504040204" pitchFamily="50" charset="-128"/>
                <a:cs typeface="メイリオ" panose="020B0604030504040204" pitchFamily="50" charset="-128"/>
              </a:rPr>
              <a:t>Système de </a:t>
            </a:r>
            <a:r>
              <a:rPr lang="fr-FR" altLang="ja-JP" sz="1600" b="1" u="sng" dirty="0">
                <a:solidFill>
                  <a:schemeClr val="tx1"/>
                </a:solidFill>
                <a:latin typeface="Corbel" panose="020B0503020204020204" pitchFamily="34" charset="0"/>
                <a:ea typeface="メイリオ" panose="020B0604030504040204" pitchFamily="50" charset="-128"/>
                <a:cs typeface="メイリオ" panose="020B0604030504040204" pitchFamily="50" charset="-128"/>
              </a:rPr>
              <a:t>partage de fichiers</a:t>
            </a:r>
            <a:endParaRPr lang="ja-JP" altLang="en-US" sz="1600" b="1" u="sng" dirty="0">
              <a:solidFill>
                <a:schemeClr val="tx1"/>
              </a:solidFill>
              <a:latin typeface="Corbel" panose="020B0503020204020204" pitchFamily="34" charset="0"/>
              <a:ea typeface="メイリオ" panose="020B0604030504040204" pitchFamily="50" charset="-128"/>
              <a:cs typeface="メイリオ" panose="020B0604030504040204" pitchFamily="50" charset="-128"/>
            </a:endParaRPr>
          </a:p>
          <a:p>
            <a:endParaRPr lang="en-US" altLang="ja-JP" sz="1300" dirty="0">
              <a:latin typeface="Corbel" panose="020B0503020204020204" pitchFamily="34" charset="0"/>
              <a:ea typeface="メイリオ" panose="020B0604030504040204" pitchFamily="50" charset="-128"/>
              <a:cs typeface="メイリオ" panose="020B0604030504040204" pitchFamily="50" charset="-128"/>
            </a:endParaRPr>
          </a:p>
          <a:p>
            <a:r>
              <a:rPr kumimoji="1" lang="fr-FR" altLang="ja-JP" sz="1300" dirty="0">
                <a:latin typeface="Corbel" panose="020B0503020204020204" pitchFamily="34" charset="0"/>
                <a:ea typeface="メイリオ" panose="020B0604030504040204" pitchFamily="50" charset="-128"/>
                <a:cs typeface="メイリオ" panose="020B0604030504040204" pitchFamily="50" charset="-128"/>
              </a:rPr>
              <a:t>Nous proposons des systèmes de partage de fichiers (système de stockage partagé en interne) et de backup adaptés à la dimension et au budget de votre entreprise. </a:t>
            </a:r>
            <a:r>
              <a:rPr lang="fr-FR" altLang="ja-JP" sz="1300" dirty="0">
                <a:latin typeface="Corbel" panose="020B0503020204020204" pitchFamily="34" charset="0"/>
                <a:ea typeface="メイリオ" panose="020B0604030504040204" pitchFamily="50" charset="-128"/>
                <a:cs typeface="メイリオ" panose="020B0604030504040204" pitchFamily="50" charset="-128"/>
              </a:rPr>
              <a:t>Une meilleure prévention des dommages et des fuites de fichiers au service d’une productivité accrue entre vos collaborateurs.</a:t>
            </a:r>
            <a:endParaRPr kumimoji="1" lang="ja-JP" altLang="en-US" sz="1300" dirty="0">
              <a:latin typeface="Corbel" panose="020B0503020204020204" pitchFamily="34" charset="0"/>
              <a:ea typeface="メイリオ" panose="020B0604030504040204" pitchFamily="50" charset="-128"/>
              <a:cs typeface="メイリオ" panose="020B0604030504040204" pitchFamily="50" charset="-128"/>
            </a:endParaRPr>
          </a:p>
        </p:txBody>
      </p:sp>
      <p:sp>
        <p:nvSpPr>
          <p:cNvPr id="11" name="テキスト ボックス 10">
            <a:extLst>
              <a:ext uri="{FF2B5EF4-FFF2-40B4-BE49-F238E27FC236}">
                <a16:creationId xmlns:a16="http://schemas.microsoft.com/office/drawing/2014/main" xmlns="" id="{025E4242-B380-4FFE-B3B2-8BCB50BE759A}"/>
              </a:ext>
            </a:extLst>
          </p:cNvPr>
          <p:cNvSpPr txBox="1"/>
          <p:nvPr/>
        </p:nvSpPr>
        <p:spPr>
          <a:xfrm>
            <a:off x="4189853" y="4494168"/>
            <a:ext cx="3667958" cy="1938992"/>
          </a:xfrm>
          <a:prstGeom prst="rect">
            <a:avLst/>
          </a:prstGeom>
          <a:noFill/>
        </p:spPr>
        <p:txBody>
          <a:bodyPr wrap="square" rtlCol="0">
            <a:spAutoFit/>
          </a:bodyPr>
          <a:lstStyle/>
          <a:p>
            <a:pPr algn="ctr"/>
            <a:r>
              <a:rPr lang="fr-FR" altLang="ja-JP" sz="1600" b="1" u="sng" dirty="0">
                <a:latin typeface="Corbel" panose="020B0503020204020204" pitchFamily="34" charset="0"/>
                <a:ea typeface="メイリオ" panose="020B0604030504040204" pitchFamily="50" charset="-128"/>
                <a:cs typeface="メイリオ" panose="020B0604030504040204" pitchFamily="50" charset="-128"/>
              </a:rPr>
              <a:t>Synchronisation des mails</a:t>
            </a:r>
          </a:p>
          <a:p>
            <a:endParaRPr lang="fr-FR" altLang="ja-JP" sz="1300" dirty="0">
              <a:latin typeface="Corbel" panose="020B0503020204020204" pitchFamily="34" charset="0"/>
              <a:ea typeface="メイリオ" panose="020B0604030504040204" pitchFamily="50" charset="-128"/>
              <a:cs typeface="メイリオ" panose="020B0604030504040204" pitchFamily="50" charset="-128"/>
            </a:endParaRPr>
          </a:p>
          <a:p>
            <a:r>
              <a:rPr lang="fr-FR" altLang="ja-JP" sz="1300" dirty="0">
                <a:latin typeface="Corbel" panose="020B0503020204020204" pitchFamily="34" charset="0"/>
                <a:ea typeface="メイリオ" panose="020B0604030504040204" pitchFamily="50" charset="-128"/>
                <a:cs typeface="メイリオ" panose="020B0604030504040204" pitchFamily="50" charset="-128"/>
              </a:rPr>
              <a:t>Et si vous en finissiez avec le protocole POP pour vos mails ? Nous vous conseillons d’utiliser Microsoft Exchange qui permet une synchronisation parfaite de vos mails, contacts et agenda entre vos divers appareils (PC, iPhone, etc.)</a:t>
            </a:r>
          </a:p>
          <a:p>
            <a:r>
              <a:rPr lang="fr-FR" altLang="ja-JP" sz="1300" dirty="0">
                <a:latin typeface="Corbel" panose="020B0503020204020204" pitchFamily="34" charset="0"/>
                <a:ea typeface="メイリオ" panose="020B0604030504040204" pitchFamily="50" charset="-128"/>
                <a:cs typeface="メイリオ" panose="020B0604030504040204" pitchFamily="50" charset="-128"/>
              </a:rPr>
              <a:t>L’occasion idéale d’accroître votre productivité</a:t>
            </a:r>
          </a:p>
          <a:p>
            <a:endParaRPr lang="fr-FR" altLang="ja-JP" sz="1300" dirty="0">
              <a:latin typeface="Corbel" panose="020B0503020204020204" pitchFamily="34" charset="0"/>
              <a:ea typeface="メイリオ" panose="020B0604030504040204" pitchFamily="50" charset="-128"/>
              <a:cs typeface="メイリオ" panose="020B0604030504040204" pitchFamily="50" charset="-128"/>
            </a:endParaRPr>
          </a:p>
        </p:txBody>
      </p:sp>
      <p:pic>
        <p:nvPicPr>
          <p:cNvPr id="12" name="図 11">
            <a:extLst>
              <a:ext uri="{FF2B5EF4-FFF2-40B4-BE49-F238E27FC236}">
                <a16:creationId xmlns:a16="http://schemas.microsoft.com/office/drawing/2014/main" xmlns="" id="{16D35C58-7966-43D8-A7F0-C08B4CDAB5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8032" y="3594370"/>
            <a:ext cx="720000" cy="720000"/>
          </a:xfrm>
          <a:prstGeom prst="rect">
            <a:avLst/>
          </a:prstGeom>
        </p:spPr>
      </p:pic>
      <p:pic>
        <p:nvPicPr>
          <p:cNvPr id="13" name="図 12">
            <a:extLst>
              <a:ext uri="{FF2B5EF4-FFF2-40B4-BE49-F238E27FC236}">
                <a16:creationId xmlns:a16="http://schemas.microsoft.com/office/drawing/2014/main" xmlns="" id="{C287840F-13B9-4A62-AE08-5940D72DE0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1298" y="3628674"/>
            <a:ext cx="1375776" cy="651114"/>
          </a:xfrm>
          <a:prstGeom prst="rect">
            <a:avLst/>
          </a:prstGeom>
        </p:spPr>
      </p:pic>
      <p:pic>
        <p:nvPicPr>
          <p:cNvPr id="14" name="図 13">
            <a:extLst>
              <a:ext uri="{FF2B5EF4-FFF2-40B4-BE49-F238E27FC236}">
                <a16:creationId xmlns:a16="http://schemas.microsoft.com/office/drawing/2014/main" xmlns="" id="{4A816DD4-6E22-422A-B870-84F254505FD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80018" y="3583081"/>
            <a:ext cx="720000" cy="720000"/>
          </a:xfrm>
          <a:prstGeom prst="rect">
            <a:avLst/>
          </a:prstGeom>
        </p:spPr>
      </p:pic>
      <p:pic>
        <p:nvPicPr>
          <p:cNvPr id="15" name="図 14">
            <a:extLst>
              <a:ext uri="{FF2B5EF4-FFF2-40B4-BE49-F238E27FC236}">
                <a16:creationId xmlns:a16="http://schemas.microsoft.com/office/drawing/2014/main" xmlns="" id="{74F42664-6B7D-4680-8671-9C205963EFB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81730" y="3583081"/>
            <a:ext cx="720000" cy="720000"/>
          </a:xfrm>
          <a:prstGeom prst="rect">
            <a:avLst/>
          </a:prstGeom>
        </p:spPr>
      </p:pic>
      <p:sp>
        <p:nvSpPr>
          <p:cNvPr id="16" name="テキスト ボックス 15">
            <a:extLst>
              <a:ext uri="{FF2B5EF4-FFF2-40B4-BE49-F238E27FC236}">
                <a16:creationId xmlns:a16="http://schemas.microsoft.com/office/drawing/2014/main" xmlns="" id="{00377181-0C32-45B7-8C4E-5CF6B08B67F4}"/>
              </a:ext>
            </a:extLst>
          </p:cNvPr>
          <p:cNvSpPr txBox="1"/>
          <p:nvPr/>
        </p:nvSpPr>
        <p:spPr>
          <a:xfrm>
            <a:off x="345855" y="4501658"/>
            <a:ext cx="3703631" cy="1938992"/>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fr-FR" altLang="ja-JP" sz="1600" b="1" u="sng" dirty="0">
                <a:latin typeface="Corbel" panose="020B0503020204020204" pitchFamily="34" charset="0"/>
                <a:ea typeface="メイリオ" panose="020B0604030504040204" pitchFamily="50" charset="-128"/>
                <a:cs typeface="メイリオ" panose="020B0604030504040204" pitchFamily="50" charset="-128"/>
              </a:rPr>
              <a:t>Diagnostics de sécurité</a:t>
            </a:r>
            <a:endParaRPr lang="en-US" altLang="ja-JP" sz="1600" b="1" u="sng" dirty="0">
              <a:latin typeface="Corbel" panose="020B0503020204020204" pitchFamily="34" charset="0"/>
              <a:ea typeface="メイリオ" panose="020B0604030504040204" pitchFamily="50" charset="-128"/>
              <a:cs typeface="メイリオ" panose="020B0604030504040204" pitchFamily="50" charset="-128"/>
            </a:endParaRPr>
          </a:p>
          <a:p>
            <a:pPr algn="ctr"/>
            <a:endParaRPr lang="ja-JP" altLang="en-US" sz="1300" b="1" u="sng" dirty="0">
              <a:latin typeface="Corbel" panose="020B0503020204020204" pitchFamily="34" charset="0"/>
              <a:ea typeface="メイリオ" panose="020B0604030504040204" pitchFamily="50" charset="-128"/>
              <a:cs typeface="メイリオ" panose="020B0604030504040204" pitchFamily="50" charset="-128"/>
            </a:endParaRPr>
          </a:p>
          <a:p>
            <a:pPr algn="just"/>
            <a:r>
              <a:rPr lang="fr-FR" altLang="ja-JP" sz="1300" dirty="0">
                <a:latin typeface="Corbel" panose="020B0503020204020204" pitchFamily="34" charset="0"/>
                <a:ea typeface="メイリオ" panose="020B0604030504040204" pitchFamily="50" charset="-128"/>
                <a:cs typeface="メイリオ" panose="020B0604030504040204" pitchFamily="50" charset="-128"/>
              </a:rPr>
              <a:t>Nous examinons et testons vos systèmes (PC, serveurs, réseau, etc.) afin de déceler les vulnérabilités potentielles et d’étudier la meilleure manière d’y remédier. Il est nécessaire d’effectuer des contrôles de sécurité réguliers et de parer aux vulnérabilités pour minimiser au maximum les risques.</a:t>
            </a:r>
            <a:endParaRPr lang="ja-JP" altLang="en-US" sz="1300" dirty="0">
              <a:latin typeface="Corbel" panose="020B0503020204020204" pitchFamily="34" charset="0"/>
              <a:ea typeface="メイリオ" panose="020B0604030504040204" pitchFamily="50" charset="-128"/>
              <a:cs typeface="メイリオ" panose="020B0604030504040204" pitchFamily="50" charset="-128"/>
            </a:endParaRPr>
          </a:p>
        </p:txBody>
      </p:sp>
      <p:pic>
        <p:nvPicPr>
          <p:cNvPr id="17" name="図 16">
            <a:extLst>
              <a:ext uri="{FF2B5EF4-FFF2-40B4-BE49-F238E27FC236}">
                <a16:creationId xmlns:a16="http://schemas.microsoft.com/office/drawing/2014/main" xmlns="" id="{D352873D-1E5E-4908-99A8-6A483749D3D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71481" y="3620163"/>
            <a:ext cx="720000" cy="720000"/>
          </a:xfrm>
          <a:prstGeom prst="rect">
            <a:avLst/>
          </a:prstGeom>
        </p:spPr>
      </p:pic>
      <p:pic>
        <p:nvPicPr>
          <p:cNvPr id="18" name="図 17">
            <a:extLst>
              <a:ext uri="{FF2B5EF4-FFF2-40B4-BE49-F238E27FC236}">
                <a16:creationId xmlns:a16="http://schemas.microsoft.com/office/drawing/2014/main" xmlns="" id="{A74BF730-D344-4530-91DA-C3A1348A58F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93582" y="3628866"/>
            <a:ext cx="720000" cy="720000"/>
          </a:xfrm>
          <a:prstGeom prst="rect">
            <a:avLst/>
          </a:prstGeom>
        </p:spPr>
      </p:pic>
      <p:pic>
        <p:nvPicPr>
          <p:cNvPr id="19" name="図 18">
            <a:extLst>
              <a:ext uri="{FF2B5EF4-FFF2-40B4-BE49-F238E27FC236}">
                <a16:creationId xmlns:a16="http://schemas.microsoft.com/office/drawing/2014/main" xmlns="" id="{D4CE3E73-6D63-4E83-A874-2A6C99D769B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3751" y="3616340"/>
            <a:ext cx="720000" cy="720000"/>
          </a:xfrm>
          <a:prstGeom prst="rect">
            <a:avLst/>
          </a:prstGeom>
        </p:spPr>
      </p:pic>
      <p:sp>
        <p:nvSpPr>
          <p:cNvPr id="25" name="タイトル 1"/>
          <p:cNvSpPr txBox="1">
            <a:spLocks/>
          </p:cNvSpPr>
          <p:nvPr/>
        </p:nvSpPr>
        <p:spPr>
          <a:xfrm>
            <a:off x="400868" y="118287"/>
            <a:ext cx="10515600" cy="1325563"/>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fr-FR" altLang="ja-JP" sz="2600" dirty="0">
                <a:solidFill>
                  <a:schemeClr val="bg1"/>
                </a:solidFill>
                <a:latin typeface="Corbel" panose="020B0503020204020204" pitchFamily="34" charset="0"/>
                <a:ea typeface="メイリオ" panose="020B0604030504040204" pitchFamily="50" charset="-128"/>
                <a:cs typeface="メイリオ" panose="020B0604030504040204" pitchFamily="50" charset="-128"/>
              </a:rPr>
              <a:t>Solutions et services informatiques</a:t>
            </a:r>
          </a:p>
        </p:txBody>
      </p:sp>
      <p:sp>
        <p:nvSpPr>
          <p:cNvPr id="20" name="フッター プレースホルダー 2"/>
          <p:cNvSpPr txBox="1">
            <a:spLocks/>
          </p:cNvSpPr>
          <p:nvPr/>
        </p:nvSpPr>
        <p:spPr>
          <a:xfrm>
            <a:off x="6955267" y="6356350"/>
            <a:ext cx="41148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s-ES" altLang="ja-JP" dirty="0">
                <a:latin typeface="Corbel" panose="020B0503020204020204" pitchFamily="34" charset="0"/>
              </a:rPr>
              <a:t>© SUCRECUBE Technologies</a:t>
            </a:r>
            <a:endParaRPr lang="ja-JP" altLang="en-US" dirty="0">
              <a:latin typeface="Corbel" panose="020B0503020204020204" pitchFamily="34" charset="0"/>
            </a:endParaRPr>
          </a:p>
        </p:txBody>
      </p:sp>
    </p:spTree>
    <p:extLst>
      <p:ext uri="{BB962C8B-B14F-4D97-AF65-F5344CB8AC3E}">
        <p14:creationId xmlns:p14="http://schemas.microsoft.com/office/powerpoint/2010/main" val="26225384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0" y="0"/>
            <a:ext cx="12192000" cy="613317"/>
          </a:xfrm>
          <a:prstGeom prst="rect">
            <a:avLst/>
          </a:prstGeom>
          <a:solidFill>
            <a:srgbClr val="33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orbel" panose="020B0503020204020204" pitchFamily="34" charset="0"/>
            </a:endParaRPr>
          </a:p>
        </p:txBody>
      </p:sp>
      <p:sp>
        <p:nvSpPr>
          <p:cNvPr id="21" name="テキスト ボックス 20"/>
          <p:cNvSpPr txBox="1"/>
          <p:nvPr/>
        </p:nvSpPr>
        <p:spPr>
          <a:xfrm>
            <a:off x="284006" y="4667685"/>
            <a:ext cx="3754594" cy="584775"/>
          </a:xfrm>
          <a:prstGeom prst="rect">
            <a:avLst/>
          </a:prstGeom>
          <a:noFill/>
        </p:spPr>
        <p:txBody>
          <a:bodyPr wrap="square" rtlCol="0">
            <a:spAutoFit/>
          </a:bodyPr>
          <a:lstStyle/>
          <a:p>
            <a:pPr algn="ctr"/>
            <a:r>
              <a:rPr lang="fr-FR" altLang="ja-JP" sz="1600" b="1" u="sng" dirty="0">
                <a:latin typeface="Corbel" panose="020B0503020204020204" pitchFamily="34" charset="0"/>
                <a:ea typeface="メイリオ" panose="020B0604030504040204" pitchFamily="50" charset="-128"/>
                <a:cs typeface="メイリオ" panose="020B0604030504040204" pitchFamily="50" charset="-128"/>
              </a:rPr>
              <a:t>Sensibilisation du personnel à </a:t>
            </a:r>
            <a:br>
              <a:rPr lang="fr-FR" altLang="ja-JP" sz="1600" b="1" u="sng" dirty="0">
                <a:latin typeface="Corbel" panose="020B0503020204020204" pitchFamily="34" charset="0"/>
                <a:ea typeface="メイリオ" panose="020B0604030504040204" pitchFamily="50" charset="-128"/>
                <a:cs typeface="メイリオ" panose="020B0604030504040204" pitchFamily="50" charset="-128"/>
              </a:rPr>
            </a:br>
            <a:r>
              <a:rPr lang="fr-FR" altLang="ja-JP" sz="1600" b="1" u="sng" dirty="0">
                <a:latin typeface="Corbel" panose="020B0503020204020204" pitchFamily="34" charset="0"/>
                <a:ea typeface="メイリオ" panose="020B0604030504040204" pitchFamily="50" charset="-128"/>
                <a:cs typeface="メイリオ" panose="020B0604030504040204" pitchFamily="50" charset="-128"/>
              </a:rPr>
              <a:t>la sécurité informatique</a:t>
            </a:r>
            <a:endParaRPr lang="ja-JP" altLang="en-US" sz="1600" dirty="0">
              <a:latin typeface="Corbel" panose="020B0503020204020204" pitchFamily="34" charset="0"/>
              <a:ea typeface="メイリオ" panose="020B0604030504040204" pitchFamily="50" charset="-128"/>
              <a:cs typeface="メイリオ" panose="020B0604030504040204" pitchFamily="50" charset="-128"/>
            </a:endParaRPr>
          </a:p>
        </p:txBody>
      </p:sp>
      <p:pic>
        <p:nvPicPr>
          <p:cNvPr id="25" name="図 24"/>
          <p:cNvPicPr/>
          <p:nvPr/>
        </p:nvPicPr>
        <p:blipFill>
          <a:blip r:embed="rId3">
            <a:extLst>
              <a:ext uri="{28A0092B-C50C-407E-A947-70E740481C1C}">
                <a14:useLocalDpi xmlns:a14="http://schemas.microsoft.com/office/drawing/2010/main" val="0"/>
              </a:ext>
            </a:extLst>
          </a:blip>
          <a:stretch>
            <a:fillRect/>
          </a:stretch>
        </p:blipFill>
        <p:spPr>
          <a:xfrm>
            <a:off x="2161303" y="4007942"/>
            <a:ext cx="1044575" cy="420370"/>
          </a:xfrm>
          <a:prstGeom prst="rect">
            <a:avLst/>
          </a:prstGeom>
        </p:spPr>
      </p:pic>
      <p:sp>
        <p:nvSpPr>
          <p:cNvPr id="5" name="スライド番号プレースホルダー 4"/>
          <p:cNvSpPr>
            <a:spLocks noGrp="1"/>
          </p:cNvSpPr>
          <p:nvPr>
            <p:ph type="sldNum" sz="quarter" idx="12"/>
          </p:nvPr>
        </p:nvSpPr>
        <p:spPr/>
        <p:txBody>
          <a:bodyPr/>
          <a:lstStyle/>
          <a:p>
            <a:fld id="{8A9247E4-6DBF-40B0-A4D0-4E3333146198}" type="slidenum">
              <a:rPr kumimoji="1" lang="ja-JP" altLang="en-US" smtClean="0">
                <a:latin typeface="Corbel" panose="020B0503020204020204" pitchFamily="34" charset="0"/>
              </a:rPr>
              <a:t>5</a:t>
            </a:fld>
            <a:endParaRPr kumimoji="1" lang="ja-JP" altLang="en-US" dirty="0">
              <a:latin typeface="Corbel" panose="020B0503020204020204" pitchFamily="34" charset="0"/>
            </a:endParaRPr>
          </a:p>
        </p:txBody>
      </p:sp>
      <p:sp>
        <p:nvSpPr>
          <p:cNvPr id="32" name="テキスト ボックス 31"/>
          <p:cNvSpPr txBox="1"/>
          <p:nvPr/>
        </p:nvSpPr>
        <p:spPr>
          <a:xfrm>
            <a:off x="4349814" y="4632801"/>
            <a:ext cx="3502948" cy="1738938"/>
          </a:xfrm>
          <a:prstGeom prst="rect">
            <a:avLst/>
          </a:prstGeom>
          <a:noFill/>
        </p:spPr>
        <p:txBody>
          <a:bodyPr wrap="square" rtlCol="0">
            <a:spAutoFit/>
          </a:bodyPr>
          <a:lstStyle/>
          <a:p>
            <a:pPr algn="ctr"/>
            <a:r>
              <a:rPr lang="fr-FR" altLang="ja-JP" sz="1600" b="1" u="sng" dirty="0">
                <a:latin typeface="Corbel" panose="020B0503020204020204" pitchFamily="34" charset="0"/>
                <a:ea typeface="メイリオ" panose="020B0604030504040204" pitchFamily="50" charset="-128"/>
                <a:cs typeface="メイリオ" panose="020B0604030504040204" pitchFamily="50" charset="-128"/>
              </a:rPr>
              <a:t>Surveillance active de serveur</a:t>
            </a:r>
            <a:endParaRPr lang="en-US" altLang="ja-JP" sz="1600" b="1" u="sng" dirty="0">
              <a:latin typeface="Corbel" panose="020B0503020204020204" pitchFamily="34" charset="0"/>
              <a:ea typeface="メイリオ" panose="020B0604030504040204" pitchFamily="50" charset="-128"/>
              <a:cs typeface="メイリオ" panose="020B0604030504040204" pitchFamily="50" charset="-128"/>
            </a:endParaRPr>
          </a:p>
          <a:p>
            <a:pPr algn="ctr"/>
            <a:endParaRPr lang="ja-JP" altLang="ja-JP" sz="1300" u="sng" dirty="0">
              <a:latin typeface="Corbel" panose="020B0503020204020204" pitchFamily="34" charset="0"/>
              <a:ea typeface="メイリオ" panose="020B0604030504040204" pitchFamily="50" charset="-128"/>
              <a:cs typeface="メイリオ" panose="020B0604030504040204" pitchFamily="50" charset="-128"/>
            </a:endParaRPr>
          </a:p>
          <a:p>
            <a:r>
              <a:rPr lang="fr-FR" altLang="ja-JP" sz="1300" dirty="0">
                <a:latin typeface="Corbel" panose="020B0503020204020204" pitchFamily="34" charset="0"/>
                <a:ea typeface="メイリオ" panose="020B0604030504040204" pitchFamily="50" charset="-128"/>
                <a:cs typeface="メイリオ" panose="020B0604030504040204" pitchFamily="50" charset="-128"/>
              </a:rPr>
              <a:t>Nous effectuons un monitoring régulier à distance de votre installation internet, firewall et serveur pour en garantir la stabilité en détectant les augmentations anormales d’activité et les dysfonctionnements ou baisse de rendement du réseau.</a:t>
            </a:r>
            <a:endParaRPr lang="ja-JP" altLang="en-US" sz="1300" dirty="0">
              <a:latin typeface="Corbel" panose="020B0503020204020204" pitchFamily="34" charset="0"/>
              <a:ea typeface="メイリオ" panose="020B0604030504040204" pitchFamily="50" charset="-128"/>
              <a:cs typeface="メイリオ" panose="020B0604030504040204" pitchFamily="50" charset="-128"/>
            </a:endParaRPr>
          </a:p>
        </p:txBody>
      </p:sp>
      <p:pic>
        <p:nvPicPr>
          <p:cNvPr id="34" name="図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5134" y="3788112"/>
            <a:ext cx="720000" cy="720000"/>
          </a:xfrm>
          <a:prstGeom prst="rect">
            <a:avLst/>
          </a:prstGeom>
        </p:spPr>
      </p:pic>
      <p:pic>
        <p:nvPicPr>
          <p:cNvPr id="39" name="図 38" descr="ASDM using IPv6"/>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4965" y="3792918"/>
            <a:ext cx="969982" cy="728583"/>
          </a:xfrm>
          <a:prstGeom prst="rect">
            <a:avLst/>
          </a:prstGeom>
          <a:ln>
            <a:noFill/>
          </a:ln>
          <a:effectLst/>
        </p:spPr>
      </p:pic>
      <p:pic>
        <p:nvPicPr>
          <p:cNvPr id="12" name="図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81472" y="3792859"/>
            <a:ext cx="720000" cy="720000"/>
          </a:xfrm>
          <a:prstGeom prst="rect">
            <a:avLst/>
          </a:prstGeom>
        </p:spPr>
      </p:pic>
      <p:sp>
        <p:nvSpPr>
          <p:cNvPr id="23" name="テキスト ボックス 22">
            <a:extLst>
              <a:ext uri="{FF2B5EF4-FFF2-40B4-BE49-F238E27FC236}">
                <a16:creationId xmlns:a16="http://schemas.microsoft.com/office/drawing/2014/main" xmlns="" id="{F275D9F3-2560-4F08-8F5B-838A76DEB9B4}"/>
              </a:ext>
            </a:extLst>
          </p:cNvPr>
          <p:cNvSpPr txBox="1"/>
          <p:nvPr/>
        </p:nvSpPr>
        <p:spPr>
          <a:xfrm>
            <a:off x="8135538" y="1655031"/>
            <a:ext cx="3493718" cy="338554"/>
          </a:xfrm>
          <a:prstGeom prst="rect">
            <a:avLst/>
          </a:prstGeom>
          <a:noFill/>
        </p:spPr>
        <p:txBody>
          <a:bodyPr wrap="square" rtlCol="0">
            <a:spAutoFit/>
          </a:bodyPr>
          <a:lstStyle/>
          <a:p>
            <a:pPr algn="ctr"/>
            <a:r>
              <a:rPr lang="fr-FR" altLang="ja-JP" sz="1600" b="1" u="sng" dirty="0">
                <a:latin typeface="Corbel" panose="020B0503020204020204" pitchFamily="34" charset="0"/>
                <a:ea typeface="メイリオ" panose="020B0604030504040204" pitchFamily="50" charset="-128"/>
                <a:cs typeface="メイリオ" panose="020B0604030504040204" pitchFamily="50" charset="-128"/>
              </a:rPr>
              <a:t>Réseau VPN</a:t>
            </a:r>
          </a:p>
        </p:txBody>
      </p:sp>
      <p:pic>
        <p:nvPicPr>
          <p:cNvPr id="24" name="図 23">
            <a:extLst>
              <a:ext uri="{FF2B5EF4-FFF2-40B4-BE49-F238E27FC236}">
                <a16:creationId xmlns:a16="http://schemas.microsoft.com/office/drawing/2014/main" xmlns="" id="{DFBB05B0-42F9-4E51-A716-62CF5C0E97FF}"/>
              </a:ext>
            </a:extLst>
          </p:cNvPr>
          <p:cNvPicPr/>
          <p:nvPr/>
        </p:nvPicPr>
        <p:blipFill>
          <a:blip r:embed="rId3">
            <a:extLst>
              <a:ext uri="{28A0092B-C50C-407E-A947-70E740481C1C}">
                <a14:useLocalDpi xmlns:a14="http://schemas.microsoft.com/office/drawing/2010/main" val="0"/>
              </a:ext>
            </a:extLst>
          </a:blip>
          <a:stretch>
            <a:fillRect/>
          </a:stretch>
        </p:blipFill>
        <p:spPr>
          <a:xfrm>
            <a:off x="9751959" y="1002763"/>
            <a:ext cx="1044575" cy="420370"/>
          </a:xfrm>
          <a:prstGeom prst="rect">
            <a:avLst/>
          </a:prstGeom>
        </p:spPr>
      </p:pic>
      <p:pic>
        <p:nvPicPr>
          <p:cNvPr id="26" name="図 25">
            <a:extLst>
              <a:ext uri="{FF2B5EF4-FFF2-40B4-BE49-F238E27FC236}">
                <a16:creationId xmlns:a16="http://schemas.microsoft.com/office/drawing/2014/main" xmlns="" id="{327EE63D-902C-49F6-9A32-9B749862671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72128" y="796522"/>
            <a:ext cx="720000" cy="720000"/>
          </a:xfrm>
          <a:prstGeom prst="rect">
            <a:avLst/>
          </a:prstGeom>
        </p:spPr>
      </p:pic>
      <p:sp>
        <p:nvSpPr>
          <p:cNvPr id="28" name="テキスト ボックス 27">
            <a:extLst>
              <a:ext uri="{FF2B5EF4-FFF2-40B4-BE49-F238E27FC236}">
                <a16:creationId xmlns:a16="http://schemas.microsoft.com/office/drawing/2014/main" xmlns="" id="{15863385-758C-498E-9DA6-D0B6690D751B}"/>
              </a:ext>
            </a:extLst>
          </p:cNvPr>
          <p:cNvSpPr txBox="1"/>
          <p:nvPr/>
        </p:nvSpPr>
        <p:spPr>
          <a:xfrm>
            <a:off x="4230546" y="1711123"/>
            <a:ext cx="3562694" cy="338554"/>
          </a:xfrm>
          <a:prstGeom prst="rect">
            <a:avLst/>
          </a:prstGeom>
          <a:noFill/>
        </p:spPr>
        <p:txBody>
          <a:bodyPr wrap="square" rtlCol="0">
            <a:spAutoFit/>
          </a:bodyPr>
          <a:lstStyle/>
          <a:p>
            <a:pPr algn="ctr"/>
            <a:r>
              <a:rPr lang="fr-FR" altLang="ja-JP" sz="1600" b="1" u="sng" dirty="0">
                <a:latin typeface="Corbel" panose="020B0503020204020204" pitchFamily="34" charset="0"/>
                <a:ea typeface="メイリオ" panose="020B0604030504040204" pitchFamily="50" charset="-128"/>
                <a:cs typeface="メイリオ" panose="020B0604030504040204" pitchFamily="50" charset="-128"/>
              </a:rPr>
              <a:t>Protection contre les malwares</a:t>
            </a:r>
            <a:endParaRPr lang="en-US" altLang="ja-JP" sz="1600" b="1" u="sng" dirty="0">
              <a:latin typeface="Corbel" panose="020B0503020204020204" pitchFamily="34" charset="0"/>
              <a:ea typeface="メイリオ" panose="020B0604030504040204" pitchFamily="50" charset="-128"/>
              <a:cs typeface="メイリオ" panose="020B0604030504040204" pitchFamily="50" charset="-128"/>
            </a:endParaRPr>
          </a:p>
        </p:txBody>
      </p:sp>
      <p:pic>
        <p:nvPicPr>
          <p:cNvPr id="35" name="図 34">
            <a:extLst>
              <a:ext uri="{FF2B5EF4-FFF2-40B4-BE49-F238E27FC236}">
                <a16:creationId xmlns:a16="http://schemas.microsoft.com/office/drawing/2014/main" xmlns="" id="{2692D989-5511-4D5E-8656-2292F82C6C1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22902" y="824284"/>
            <a:ext cx="720000" cy="720000"/>
          </a:xfrm>
          <a:prstGeom prst="rect">
            <a:avLst/>
          </a:prstGeom>
        </p:spPr>
      </p:pic>
      <p:pic>
        <p:nvPicPr>
          <p:cNvPr id="36" name="図 35">
            <a:extLst>
              <a:ext uri="{FF2B5EF4-FFF2-40B4-BE49-F238E27FC236}">
                <a16:creationId xmlns:a16="http://schemas.microsoft.com/office/drawing/2014/main" xmlns="" id="{A96A4B93-D850-4128-AC9A-6C9ADA30BB5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66299" y="824284"/>
            <a:ext cx="720000" cy="720000"/>
          </a:xfrm>
          <a:prstGeom prst="rect">
            <a:avLst/>
          </a:prstGeom>
        </p:spPr>
      </p:pic>
      <p:sp>
        <p:nvSpPr>
          <p:cNvPr id="38" name="テキスト ボックス 37">
            <a:extLst>
              <a:ext uri="{FF2B5EF4-FFF2-40B4-BE49-F238E27FC236}">
                <a16:creationId xmlns:a16="http://schemas.microsoft.com/office/drawing/2014/main" xmlns="" id="{199D6F48-486F-4B0C-9E0F-D061CB71D1C8}"/>
              </a:ext>
            </a:extLst>
          </p:cNvPr>
          <p:cNvSpPr txBox="1"/>
          <p:nvPr/>
        </p:nvSpPr>
        <p:spPr>
          <a:xfrm>
            <a:off x="355392" y="1715080"/>
            <a:ext cx="3634718" cy="338554"/>
          </a:xfrm>
          <a:prstGeom prst="rect">
            <a:avLst/>
          </a:prstGeom>
          <a:noFill/>
        </p:spPr>
        <p:txBody>
          <a:bodyPr wrap="square" rtlCol="0">
            <a:spAutoFit/>
          </a:bodyPr>
          <a:lstStyle/>
          <a:p>
            <a:pPr algn="ctr"/>
            <a:r>
              <a:rPr lang="fr-FR" altLang="ja-JP" sz="1600" b="1" u="sng" dirty="0">
                <a:latin typeface="Corbel" panose="020B0503020204020204" pitchFamily="34" charset="0"/>
                <a:ea typeface="メイリオ" panose="020B0604030504040204" pitchFamily="50" charset="-128"/>
                <a:cs typeface="メイリオ" panose="020B0604030504040204" pitchFamily="50" charset="-128"/>
              </a:rPr>
              <a:t>Protection contre les virus</a:t>
            </a:r>
            <a:endParaRPr lang="en-US" altLang="ja-JP" sz="1600" b="1" u="sng" dirty="0">
              <a:latin typeface="Corbel" panose="020B0503020204020204" pitchFamily="34" charset="0"/>
              <a:ea typeface="メイリオ" panose="020B0604030504040204" pitchFamily="50" charset="-128"/>
              <a:cs typeface="メイリオ" panose="020B0604030504040204" pitchFamily="50" charset="-128"/>
            </a:endParaRPr>
          </a:p>
        </p:txBody>
      </p:sp>
      <p:pic>
        <p:nvPicPr>
          <p:cNvPr id="41" name="図 40">
            <a:extLst>
              <a:ext uri="{FF2B5EF4-FFF2-40B4-BE49-F238E27FC236}">
                <a16:creationId xmlns:a16="http://schemas.microsoft.com/office/drawing/2014/main" xmlns="" id="{969573A8-AF20-4F77-8560-66DD269BA28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44198" y="824284"/>
            <a:ext cx="720000" cy="720000"/>
          </a:xfrm>
          <a:prstGeom prst="rect">
            <a:avLst/>
          </a:prstGeom>
        </p:spPr>
      </p:pic>
      <p:sp>
        <p:nvSpPr>
          <p:cNvPr id="30" name="テキスト ボックス 29">
            <a:extLst>
              <a:ext uri="{FF2B5EF4-FFF2-40B4-BE49-F238E27FC236}">
                <a16:creationId xmlns:a16="http://schemas.microsoft.com/office/drawing/2014/main" xmlns="" id="{C1E2ABEE-81FD-475D-859D-E1995989AFFA}"/>
              </a:ext>
            </a:extLst>
          </p:cNvPr>
          <p:cNvSpPr txBox="1"/>
          <p:nvPr/>
        </p:nvSpPr>
        <p:spPr>
          <a:xfrm>
            <a:off x="8163976" y="4655584"/>
            <a:ext cx="3465280" cy="1538883"/>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altLang="ja-JP" sz="1600" b="1" u="sng" dirty="0" err="1">
                <a:latin typeface="Corbel" panose="020B0503020204020204" pitchFamily="34" charset="0"/>
                <a:ea typeface="メイリオ" panose="020B0604030504040204" pitchFamily="50" charset="-128"/>
                <a:cs typeface="メイリオ" panose="020B0604030504040204" pitchFamily="50" charset="-128"/>
              </a:rPr>
              <a:t>Téléphonie</a:t>
            </a:r>
            <a:r>
              <a:rPr lang="en-US" altLang="ja-JP" sz="1600" b="1" u="sng" dirty="0">
                <a:latin typeface="Corbel" panose="020B0503020204020204" pitchFamily="34" charset="0"/>
                <a:ea typeface="メイリオ" panose="020B0604030504040204" pitchFamily="50" charset="-128"/>
                <a:cs typeface="メイリオ" panose="020B0604030504040204" pitchFamily="50" charset="-128"/>
              </a:rPr>
              <a:t> VoIP</a:t>
            </a:r>
          </a:p>
          <a:p>
            <a:pPr algn="ctr"/>
            <a:endParaRPr lang="en-US" altLang="ja-JP" sz="1300" b="1" u="sng" dirty="0">
              <a:latin typeface="Corbel" panose="020B0503020204020204" pitchFamily="34" charset="0"/>
              <a:ea typeface="メイリオ" panose="020B0604030504040204" pitchFamily="50" charset="-128"/>
              <a:cs typeface="メイリオ" panose="020B0604030504040204" pitchFamily="50" charset="-128"/>
            </a:endParaRPr>
          </a:p>
          <a:p>
            <a:r>
              <a:rPr lang="fr-FR" altLang="ja-JP" sz="1300" dirty="0">
                <a:latin typeface="Corbel" panose="020B0503020204020204" pitchFamily="34" charset="0"/>
                <a:ea typeface="メイリオ" panose="020B0604030504040204" pitchFamily="50" charset="-128"/>
                <a:cs typeface="メイリオ" panose="020B0604030504040204" pitchFamily="50" charset="-128"/>
              </a:rPr>
              <a:t>En plus de votre installation téléphonique classique (PBX), nous pouvons vous proposer des systèmes de téléphonie </a:t>
            </a:r>
            <a:r>
              <a:rPr lang="fr-FR" altLang="ja-JP" sz="1300" dirty="0" err="1">
                <a:latin typeface="Corbel" panose="020B0503020204020204" pitchFamily="34" charset="0"/>
                <a:ea typeface="メイリオ" panose="020B0604030504040204" pitchFamily="50" charset="-128"/>
                <a:cs typeface="メイリオ" panose="020B0604030504040204" pitchFamily="50" charset="-128"/>
              </a:rPr>
              <a:t>VoIP</a:t>
            </a:r>
            <a:r>
              <a:rPr lang="fr-FR" altLang="ja-JP" sz="1300" dirty="0">
                <a:latin typeface="Corbel" panose="020B0503020204020204" pitchFamily="34" charset="0"/>
                <a:ea typeface="メイリオ" panose="020B0604030504040204" pitchFamily="50" charset="-128"/>
                <a:cs typeface="メイリオ" panose="020B0604030504040204" pitchFamily="50" charset="-128"/>
              </a:rPr>
              <a:t> (IP-PBX) ou utilisant votre smartphone.</a:t>
            </a:r>
            <a:endParaRPr lang="en-US" altLang="ja-JP" sz="1300" dirty="0">
              <a:latin typeface="Corbel" panose="020B0503020204020204" pitchFamily="34" charset="0"/>
              <a:ea typeface="メイリオ" panose="020B0604030504040204" pitchFamily="50" charset="-128"/>
              <a:cs typeface="メイリオ" panose="020B0604030504040204" pitchFamily="50" charset="-128"/>
            </a:endParaRPr>
          </a:p>
          <a:p>
            <a:endParaRPr kumimoji="1" lang="ja-JP" altLang="en-US" sz="1300" dirty="0">
              <a:latin typeface="Corbel" panose="020B0503020204020204" pitchFamily="34" charset="0"/>
              <a:ea typeface="メイリオ" panose="020B0604030504040204" pitchFamily="50" charset="-128"/>
              <a:cs typeface="メイリオ" panose="020B0604030504040204" pitchFamily="50" charset="-128"/>
            </a:endParaRPr>
          </a:p>
        </p:txBody>
      </p:sp>
      <p:pic>
        <p:nvPicPr>
          <p:cNvPr id="40" name="図 39">
            <a:extLst>
              <a:ext uri="{FF2B5EF4-FFF2-40B4-BE49-F238E27FC236}">
                <a16:creationId xmlns:a16="http://schemas.microsoft.com/office/drawing/2014/main" xmlns="" id="{7C595EC3-0DF3-4C74-95B6-5CA39491183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904064" y="3712653"/>
            <a:ext cx="720000" cy="720000"/>
          </a:xfrm>
          <a:prstGeom prst="rect">
            <a:avLst/>
          </a:prstGeom>
        </p:spPr>
      </p:pic>
      <p:pic>
        <p:nvPicPr>
          <p:cNvPr id="42" name="図 41">
            <a:extLst>
              <a:ext uri="{FF2B5EF4-FFF2-40B4-BE49-F238E27FC236}">
                <a16:creationId xmlns:a16="http://schemas.microsoft.com/office/drawing/2014/main" xmlns="" id="{CD650422-D22D-47EF-A70F-707F413C63FB}"/>
              </a:ext>
            </a:extLst>
          </p:cNvPr>
          <p:cNvPicPr/>
          <p:nvPr/>
        </p:nvPicPr>
        <p:blipFill>
          <a:blip r:embed="rId12" cstate="print">
            <a:extLst>
              <a:ext uri="{28A0092B-C50C-407E-A947-70E740481C1C}">
                <a14:useLocalDpi xmlns:a14="http://schemas.microsoft.com/office/drawing/2010/main" val="0"/>
              </a:ext>
            </a:extLst>
          </a:blip>
          <a:stretch>
            <a:fillRect/>
          </a:stretch>
        </p:blipFill>
        <p:spPr>
          <a:xfrm>
            <a:off x="9789297" y="3776698"/>
            <a:ext cx="762000" cy="655955"/>
          </a:xfrm>
          <a:prstGeom prst="rect">
            <a:avLst/>
          </a:prstGeom>
        </p:spPr>
      </p:pic>
      <p:sp>
        <p:nvSpPr>
          <p:cNvPr id="29" name="タイトル 1"/>
          <p:cNvSpPr txBox="1">
            <a:spLocks/>
          </p:cNvSpPr>
          <p:nvPr/>
        </p:nvSpPr>
        <p:spPr>
          <a:xfrm>
            <a:off x="400868" y="118287"/>
            <a:ext cx="10515600" cy="1325563"/>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600" dirty="0">
                <a:solidFill>
                  <a:schemeClr val="bg1"/>
                </a:solidFill>
                <a:latin typeface="Corbel" panose="020B0503020204020204" pitchFamily="34" charset="0"/>
                <a:ea typeface="メイリオ" panose="020B0604030504040204" pitchFamily="50" charset="-128"/>
                <a:cs typeface="メイリオ" panose="020B0604030504040204" pitchFamily="50" charset="-128"/>
              </a:rPr>
              <a:t>Solutions et services </a:t>
            </a:r>
            <a:r>
              <a:rPr lang="en-US" altLang="ja-JP" sz="2600" dirty="0" err="1">
                <a:solidFill>
                  <a:schemeClr val="bg1"/>
                </a:solidFill>
                <a:latin typeface="Corbel" panose="020B0503020204020204" pitchFamily="34" charset="0"/>
                <a:ea typeface="メイリオ" panose="020B0604030504040204" pitchFamily="50" charset="-128"/>
                <a:cs typeface="メイリオ" panose="020B0604030504040204" pitchFamily="50" charset="-128"/>
              </a:rPr>
              <a:t>informatiques</a:t>
            </a:r>
            <a:endParaRPr lang="ja-JP" altLang="en-US" sz="2600" dirty="0">
              <a:solidFill>
                <a:schemeClr val="bg1"/>
              </a:solidFill>
              <a:latin typeface="Corbel" panose="020B0503020204020204" pitchFamily="34" charset="0"/>
              <a:ea typeface="メイリオ" panose="020B0604030504040204" pitchFamily="50" charset="-128"/>
              <a:cs typeface="メイリオ" panose="020B0604030504040204" pitchFamily="50" charset="-128"/>
            </a:endParaRPr>
          </a:p>
        </p:txBody>
      </p:sp>
      <p:sp>
        <p:nvSpPr>
          <p:cNvPr id="2" name="テキスト ボックス 1"/>
          <p:cNvSpPr txBox="1"/>
          <p:nvPr/>
        </p:nvSpPr>
        <p:spPr>
          <a:xfrm>
            <a:off x="400868" y="2424472"/>
            <a:ext cx="184731" cy="369332"/>
          </a:xfrm>
          <a:prstGeom prst="rect">
            <a:avLst/>
          </a:prstGeom>
          <a:noFill/>
        </p:spPr>
        <p:txBody>
          <a:bodyPr wrap="none" rtlCol="0">
            <a:spAutoFit/>
          </a:bodyPr>
          <a:lstStyle/>
          <a:p>
            <a:endParaRPr kumimoji="1" lang="ja-JP" altLang="en-US" dirty="0">
              <a:latin typeface="Corbel" panose="020B0503020204020204" pitchFamily="34" charset="0"/>
            </a:endParaRPr>
          </a:p>
        </p:txBody>
      </p:sp>
      <p:sp>
        <p:nvSpPr>
          <p:cNvPr id="3" name="テキスト ボックス 2"/>
          <p:cNvSpPr txBox="1"/>
          <p:nvPr/>
        </p:nvSpPr>
        <p:spPr>
          <a:xfrm>
            <a:off x="400868" y="2059915"/>
            <a:ext cx="3467747" cy="1692771"/>
          </a:xfrm>
          <a:prstGeom prst="rect">
            <a:avLst/>
          </a:prstGeom>
          <a:noFill/>
        </p:spPr>
        <p:txBody>
          <a:bodyPr wrap="square" rtlCol="0">
            <a:spAutoFit/>
          </a:bodyPr>
          <a:lstStyle/>
          <a:p>
            <a:r>
              <a:rPr lang="fr-FR" altLang="ja-JP" sz="1300" dirty="0">
                <a:latin typeface="Corbel" panose="020B0503020204020204" pitchFamily="34" charset="0"/>
                <a:ea typeface="メイリオ" panose="020B0604030504040204" pitchFamily="50" charset="-128"/>
                <a:cs typeface="メイリオ" panose="020B0604030504040204" pitchFamily="50" charset="-128"/>
              </a:rPr>
              <a:t>L’installation d’un antivirus à gestion centralisée sur le serveur client permet de gérer les mises à jour de la base de données virus pour tout le personnel et de scanner et intervenir si besoin sur tous les postes. Plus d’oublis de mise à jour et une vision d’ensemble de l’état de contamination du réseau.</a:t>
            </a:r>
            <a:endParaRPr lang="ja-JP" altLang="ja-JP" sz="1300" dirty="0">
              <a:latin typeface="Corbel" panose="020B0503020204020204" pitchFamily="34" charset="0"/>
              <a:ea typeface="メイリオ" panose="020B0604030504040204" pitchFamily="50" charset="-128"/>
              <a:cs typeface="メイリオ" panose="020B0604030504040204" pitchFamily="50" charset="-128"/>
            </a:endParaRPr>
          </a:p>
          <a:p>
            <a:endParaRPr kumimoji="1" lang="ja-JP" altLang="en-US" sz="1300" dirty="0">
              <a:latin typeface="Corbel" panose="020B0503020204020204" pitchFamily="34" charset="0"/>
            </a:endParaRPr>
          </a:p>
        </p:txBody>
      </p:sp>
      <p:sp>
        <p:nvSpPr>
          <p:cNvPr id="4" name="テキスト ボックス 3"/>
          <p:cNvSpPr txBox="1"/>
          <p:nvPr/>
        </p:nvSpPr>
        <p:spPr>
          <a:xfrm>
            <a:off x="4328951" y="2103385"/>
            <a:ext cx="3404543" cy="1492716"/>
          </a:xfrm>
          <a:prstGeom prst="rect">
            <a:avLst/>
          </a:prstGeom>
          <a:noFill/>
        </p:spPr>
        <p:txBody>
          <a:bodyPr wrap="square" rtlCol="0">
            <a:spAutoFit/>
          </a:bodyPr>
          <a:lstStyle/>
          <a:p>
            <a:r>
              <a:rPr lang="fr-FR" altLang="ja-JP" sz="1300" dirty="0">
                <a:latin typeface="Corbel" panose="020B0503020204020204" pitchFamily="34" charset="0"/>
                <a:ea typeface="メイリオ" panose="020B0604030504040204" pitchFamily="50" charset="-128"/>
                <a:cs typeface="メイリオ" panose="020B0604030504040204" pitchFamily="50" charset="-128"/>
              </a:rPr>
              <a:t>L’ordinateur est plus lent que d’habitude, de nombreux pop-ups apparaissent, ... Consultez-nous si vous êtes victimes de tels désagréments. Il se peut qu’un virus soit actif sans que vous ne voyiez rien sur votre ordinateur.</a:t>
            </a:r>
            <a:endParaRPr lang="en-US" altLang="ja-JP" sz="1300" dirty="0">
              <a:latin typeface="Corbel" panose="020B0503020204020204" pitchFamily="34" charset="0"/>
              <a:ea typeface="メイリオ" panose="020B0604030504040204" pitchFamily="50" charset="-128"/>
              <a:cs typeface="メイリオ" panose="020B0604030504040204" pitchFamily="50" charset="-128"/>
            </a:endParaRPr>
          </a:p>
          <a:p>
            <a:endParaRPr kumimoji="1" lang="ja-JP" altLang="en-US" sz="1300" dirty="0">
              <a:latin typeface="Corbel" panose="020B0503020204020204" pitchFamily="34" charset="0"/>
            </a:endParaRPr>
          </a:p>
        </p:txBody>
      </p:sp>
      <p:sp>
        <p:nvSpPr>
          <p:cNvPr id="6" name="テキスト ボックス 5"/>
          <p:cNvSpPr txBox="1"/>
          <p:nvPr/>
        </p:nvSpPr>
        <p:spPr>
          <a:xfrm>
            <a:off x="8252054" y="2085918"/>
            <a:ext cx="3289124" cy="1092607"/>
          </a:xfrm>
          <a:prstGeom prst="rect">
            <a:avLst/>
          </a:prstGeom>
          <a:noFill/>
        </p:spPr>
        <p:txBody>
          <a:bodyPr wrap="square" rtlCol="0">
            <a:spAutoFit/>
          </a:bodyPr>
          <a:lstStyle/>
          <a:p>
            <a:r>
              <a:rPr lang="fr-FR" altLang="ja-JP" sz="1300" dirty="0">
                <a:latin typeface="Corbel" panose="020B0503020204020204" pitchFamily="34" charset="0"/>
                <a:ea typeface="メイリオ" panose="020B0604030504040204" pitchFamily="50" charset="-128"/>
                <a:cs typeface="メイリオ" panose="020B0604030504040204" pitchFamily="50" charset="-128"/>
              </a:rPr>
              <a:t>Configurer un connexion en VPN vous permet d’accéder, de n’importe où même à l’étranger, à vos fichiers conservés dans l’entreprise. Cette connexion à distance offre un accès entièrement sécurisé. </a:t>
            </a:r>
          </a:p>
        </p:txBody>
      </p:sp>
      <p:sp>
        <p:nvSpPr>
          <p:cNvPr id="7" name="テキスト ボックス 6"/>
          <p:cNvSpPr txBox="1"/>
          <p:nvPr/>
        </p:nvSpPr>
        <p:spPr>
          <a:xfrm>
            <a:off x="400868" y="5245789"/>
            <a:ext cx="3589242" cy="1738938"/>
          </a:xfrm>
          <a:prstGeom prst="rect">
            <a:avLst/>
          </a:prstGeom>
          <a:noFill/>
        </p:spPr>
        <p:txBody>
          <a:bodyPr wrap="square" rtlCol="0">
            <a:spAutoFit/>
          </a:bodyPr>
          <a:lstStyle/>
          <a:p>
            <a:pPr algn="ctr"/>
            <a:r>
              <a:rPr lang="fr-FR" altLang="ja-JP" sz="1300" dirty="0">
                <a:latin typeface="Corbel" panose="020B0503020204020204" pitchFamily="34" charset="0"/>
                <a:ea typeface="メイリオ" panose="020B0604030504040204" pitchFamily="50" charset="-128"/>
                <a:cs typeface="メイリオ" panose="020B0604030504040204" pitchFamily="50" charset="-128"/>
              </a:rPr>
              <a:t>Nous vous conseillons pour mieux sensibiliser votre équipe afin de prévenir les fuites, vols ou altération du patrimoine de votre entreprise que sont les données, le savoir-faire technique, les informations personnelles ou celles concernant les clients.</a:t>
            </a:r>
          </a:p>
          <a:p>
            <a:pPr algn="ctr"/>
            <a:r>
              <a:rPr lang="en-US" altLang="ja-JP" sz="800" dirty="0">
                <a:latin typeface="Corbel" panose="020B0503020204020204" pitchFamily="34" charset="0"/>
                <a:ea typeface="メイリオ" panose="020B0604030504040204" pitchFamily="50" charset="-128"/>
                <a:cs typeface="メイリオ" panose="020B0604030504040204" pitchFamily="50" charset="-128"/>
              </a:rPr>
              <a:t>※</a:t>
            </a:r>
            <a:r>
              <a:rPr lang="fr-FR" altLang="ja-JP" sz="800" dirty="0">
                <a:latin typeface="Corbel" panose="020B0503020204020204" pitchFamily="34" charset="0"/>
                <a:ea typeface="メイリオ" panose="020B0604030504040204" pitchFamily="50" charset="-128"/>
                <a:cs typeface="メイリオ" panose="020B0604030504040204" pitchFamily="50" charset="-128"/>
              </a:rPr>
              <a:t>Vous pouvez l’inscrire dans le temps de formation.</a:t>
            </a:r>
            <a:br>
              <a:rPr lang="fr-FR" altLang="ja-JP" sz="800" dirty="0">
                <a:latin typeface="Corbel" panose="020B0503020204020204" pitchFamily="34" charset="0"/>
                <a:ea typeface="メイリオ" panose="020B0604030504040204" pitchFamily="50" charset="-128"/>
                <a:cs typeface="メイリオ" panose="020B0604030504040204" pitchFamily="50" charset="-128"/>
              </a:rPr>
            </a:br>
            <a:r>
              <a:rPr lang="fr-FR" altLang="ja-JP" sz="800" dirty="0">
                <a:latin typeface="Corbel" panose="020B0503020204020204" pitchFamily="34" charset="0"/>
                <a:ea typeface="メイリオ" panose="020B0604030504040204" pitchFamily="50" charset="-128"/>
                <a:cs typeface="メイリオ" panose="020B0604030504040204" pitchFamily="50" charset="-128"/>
              </a:rPr>
              <a:t>N’hésitez pas à nous consulter.</a:t>
            </a:r>
            <a:endParaRPr lang="ja-JP" altLang="en-US" sz="800" dirty="0">
              <a:latin typeface="Corbel" panose="020B0503020204020204" pitchFamily="34" charset="0"/>
              <a:ea typeface="メイリオ" panose="020B0604030504040204" pitchFamily="50" charset="-128"/>
              <a:cs typeface="メイリオ" panose="020B0604030504040204" pitchFamily="50" charset="-128"/>
            </a:endParaRPr>
          </a:p>
          <a:p>
            <a:pPr algn="ctr"/>
            <a:endParaRPr lang="en-US" altLang="ja-JP" sz="1300" dirty="0">
              <a:latin typeface="Corbel" panose="020B0503020204020204" pitchFamily="34" charset="0"/>
              <a:ea typeface="メイリオ" panose="020B0604030504040204" pitchFamily="50" charset="-128"/>
              <a:cs typeface="メイリオ" panose="020B0604030504040204" pitchFamily="50" charset="-128"/>
            </a:endParaRPr>
          </a:p>
        </p:txBody>
      </p:sp>
      <p:sp>
        <p:nvSpPr>
          <p:cNvPr id="31" name="フッター プレースホルダー 2"/>
          <p:cNvSpPr txBox="1">
            <a:spLocks/>
          </p:cNvSpPr>
          <p:nvPr/>
        </p:nvSpPr>
        <p:spPr>
          <a:xfrm>
            <a:off x="6955267" y="6356350"/>
            <a:ext cx="41148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s-ES" altLang="ja-JP" dirty="0">
                <a:latin typeface="Corbel" panose="020B0503020204020204" pitchFamily="34" charset="0"/>
              </a:rPr>
              <a:t>© SUCRECUBE Technologies</a:t>
            </a:r>
            <a:endParaRPr lang="ja-JP" altLang="en-US" dirty="0">
              <a:latin typeface="Corbel" panose="020B0503020204020204" pitchFamily="34" charset="0"/>
            </a:endParaRPr>
          </a:p>
        </p:txBody>
      </p:sp>
    </p:spTree>
    <p:extLst>
      <p:ext uri="{BB962C8B-B14F-4D97-AF65-F5344CB8AC3E}">
        <p14:creationId xmlns:p14="http://schemas.microsoft.com/office/powerpoint/2010/main" val="1627963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0" y="0"/>
            <a:ext cx="12192000" cy="613317"/>
          </a:xfrm>
          <a:prstGeom prst="rect">
            <a:avLst/>
          </a:prstGeom>
          <a:solidFill>
            <a:srgbClr val="33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orbel" panose="020B0503020204020204" pitchFamily="34" charset="0"/>
            </a:endParaRPr>
          </a:p>
        </p:txBody>
      </p:sp>
      <p:sp>
        <p:nvSpPr>
          <p:cNvPr id="13" name="テキスト ボックス 12"/>
          <p:cNvSpPr txBox="1"/>
          <p:nvPr/>
        </p:nvSpPr>
        <p:spPr>
          <a:xfrm>
            <a:off x="3448151" y="1188470"/>
            <a:ext cx="8485940" cy="2169825"/>
          </a:xfrm>
          <a:prstGeom prst="rect">
            <a:avLst/>
          </a:prstGeom>
          <a:noFill/>
        </p:spPr>
        <p:txBody>
          <a:bodyPr wrap="square" rtlCol="0">
            <a:spAutoFit/>
          </a:bodyPr>
          <a:lstStyle/>
          <a:p>
            <a:r>
              <a:rPr lang="fr-FR" altLang="ja-JP" sz="1500" dirty="0">
                <a:latin typeface="Corbel" panose="020B0503020204020204" pitchFamily="34" charset="0"/>
                <a:ea typeface="メイリオ" panose="020B0604030504040204" pitchFamily="50" charset="-128"/>
                <a:cs typeface="メイリオ" panose="020B0604030504040204" pitchFamily="50" charset="-128"/>
              </a:rPr>
              <a:t>Nous répondons à tous vos besoins, des simples renseignements jusqu’aux résolutions de problèmes informatiques, en passant par les soucis du quotidien sur le réseau, le parc informatique ou les applications Office.</a:t>
            </a:r>
          </a:p>
          <a:p>
            <a:r>
              <a:rPr lang="fr-FR" altLang="ja-JP" sz="1500" dirty="0">
                <a:latin typeface="Corbel" panose="020B0503020204020204" pitchFamily="34" charset="0"/>
                <a:ea typeface="メイリオ" panose="020B0604030504040204" pitchFamily="50" charset="-128"/>
                <a:cs typeface="メイリオ" panose="020B0604030504040204" pitchFamily="50" charset="-128"/>
              </a:rPr>
              <a:t>Tout cela pour un coût bien inférieur à celui d’un responsable informatique interne.</a:t>
            </a:r>
          </a:p>
          <a:p>
            <a:r>
              <a:rPr lang="fr-FR" altLang="ja-JP" sz="1500" dirty="0">
                <a:latin typeface="Corbel" panose="020B0503020204020204" pitchFamily="34" charset="0"/>
                <a:ea typeface="メイリオ" panose="020B0604030504040204" pitchFamily="50" charset="-128"/>
                <a:cs typeface="メイリオ" panose="020B0604030504040204" pitchFamily="50" charset="-128"/>
              </a:rPr>
              <a:t>De la maintenance régulière à l’analyse et la résolution des pannes ponctuelles en passant par les propositions d’amélioration, nos ingénieurs expérimentés sont à votre service pour gérer et protéger votre parc informatique.</a:t>
            </a:r>
          </a:p>
          <a:p>
            <a:endParaRPr lang="fr-FR" altLang="ja-JP" sz="1500" dirty="0">
              <a:latin typeface="Corbel" panose="020B0503020204020204" pitchFamily="34" charset="0"/>
              <a:ea typeface="メイリオ" panose="020B0604030504040204" pitchFamily="50" charset="-128"/>
              <a:cs typeface="メイリオ" panose="020B0604030504040204" pitchFamily="50" charset="-128"/>
            </a:endParaRPr>
          </a:p>
          <a:p>
            <a:r>
              <a:rPr lang="fr-FR" altLang="ja-JP" sz="1500" dirty="0">
                <a:solidFill>
                  <a:srgbClr val="00B0F0"/>
                </a:solidFill>
                <a:latin typeface="Corbel" panose="020B0503020204020204" pitchFamily="34" charset="0"/>
                <a:ea typeface="メイリオ" panose="020B0604030504040204" pitchFamily="50" charset="-128"/>
                <a:cs typeface="メイリオ" panose="020B0604030504040204" pitchFamily="50" charset="-128"/>
              </a:rPr>
              <a:t>Contactez-nous pour découvrir nos forfaits d’intervention et nos contrats de maintenance.</a:t>
            </a:r>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500" y="907702"/>
            <a:ext cx="2073492" cy="2073492"/>
          </a:xfrm>
          <a:prstGeom prst="rect">
            <a:avLst/>
          </a:prstGeom>
        </p:spPr>
      </p:pic>
      <p:sp>
        <p:nvSpPr>
          <p:cNvPr id="8" name="テキスト ボックス 7"/>
          <p:cNvSpPr txBox="1"/>
          <p:nvPr/>
        </p:nvSpPr>
        <p:spPr>
          <a:xfrm>
            <a:off x="3448150" y="773408"/>
            <a:ext cx="8625765" cy="461665"/>
          </a:xfrm>
          <a:prstGeom prst="rect">
            <a:avLst/>
          </a:prstGeom>
          <a:noFill/>
        </p:spPr>
        <p:txBody>
          <a:bodyPr wrap="square" rtlCol="0">
            <a:spAutoFit/>
          </a:bodyPr>
          <a:lstStyle/>
          <a:p>
            <a:r>
              <a:rPr lang="fr-FR" altLang="ja-JP" sz="2400" dirty="0">
                <a:latin typeface="Corbel" panose="020B0503020204020204" pitchFamily="34" charset="0"/>
                <a:ea typeface="メイリオ" panose="020B0604030504040204" pitchFamily="50" charset="-128"/>
                <a:cs typeface="メイリオ" panose="020B0604030504040204" pitchFamily="50" charset="-128"/>
              </a:rPr>
              <a:t>Exploitation et maintenance des systèmes informatiques</a:t>
            </a: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501" y="3863845"/>
            <a:ext cx="2073492" cy="2073492"/>
          </a:xfrm>
          <a:prstGeom prst="rect">
            <a:avLst/>
          </a:prstGeom>
        </p:spPr>
      </p:pic>
      <p:sp>
        <p:nvSpPr>
          <p:cNvPr id="11" name="テキスト ボックス 10"/>
          <p:cNvSpPr txBox="1"/>
          <p:nvPr/>
        </p:nvSpPr>
        <p:spPr>
          <a:xfrm>
            <a:off x="3448151" y="4321710"/>
            <a:ext cx="8360680" cy="1708160"/>
          </a:xfrm>
          <a:prstGeom prst="rect">
            <a:avLst/>
          </a:prstGeom>
          <a:noFill/>
        </p:spPr>
        <p:txBody>
          <a:bodyPr wrap="square" rtlCol="0">
            <a:spAutoFit/>
          </a:bodyPr>
          <a:lstStyle/>
          <a:p>
            <a:r>
              <a:rPr lang="fr-FR" altLang="ja-JP" sz="1500" dirty="0">
                <a:latin typeface="Corbel" panose="020B0503020204020204" pitchFamily="34" charset="0"/>
                <a:ea typeface="メイリオ" panose="020B0604030504040204" pitchFamily="50" charset="-128"/>
                <a:cs typeface="メイリオ" panose="020B0604030504040204" pitchFamily="50" charset="-128"/>
              </a:rPr>
              <a:t>L’installation de nouveaux bureaux s’accompagne de nombreux points à régler comme les travaux de rénovation intérieure, le câblage électricité et réseau, le contrat pour la ligne internet, la réalisation</a:t>
            </a:r>
            <a:r>
              <a:rPr lang="fr-FR" altLang="ja-JP" sz="1500" dirty="0">
                <a:solidFill>
                  <a:srgbClr val="FF0000"/>
                </a:solidFill>
                <a:latin typeface="Corbel" panose="020B0503020204020204" pitchFamily="34" charset="0"/>
                <a:ea typeface="メイリオ" panose="020B0604030504040204" pitchFamily="50" charset="-128"/>
                <a:cs typeface="メイリオ" panose="020B0604030504040204" pitchFamily="50" charset="-128"/>
              </a:rPr>
              <a:t> </a:t>
            </a:r>
            <a:r>
              <a:rPr lang="fr-FR" altLang="ja-JP" sz="1500" dirty="0">
                <a:latin typeface="Corbel" panose="020B0503020204020204" pitchFamily="34" charset="0"/>
                <a:ea typeface="メイリオ" panose="020B0604030504040204" pitchFamily="50" charset="-128"/>
                <a:cs typeface="メイリオ" panose="020B0604030504040204" pitchFamily="50" charset="-128"/>
              </a:rPr>
              <a:t>d’un réseau interne LAN, etc. Chaque étape nécessite de gérer un fournisseur différent, ce qui rend le processus très fastidieux. Nos experts aguerris dans le déménagement et l’installation de bureaux mettent leur savoir-faire à votre service pour gérer votre projet de A à Z. </a:t>
            </a:r>
            <a:endParaRPr lang="en-US" altLang="ja-JP" sz="1500" dirty="0">
              <a:latin typeface="Corbel" panose="020B0503020204020204" pitchFamily="34" charset="0"/>
              <a:ea typeface="メイリオ" panose="020B0604030504040204" pitchFamily="50" charset="-128"/>
              <a:cs typeface="メイリオ" panose="020B0604030504040204" pitchFamily="50" charset="-128"/>
            </a:endParaRPr>
          </a:p>
          <a:p>
            <a:endParaRPr lang="ja-JP" altLang="en-US" sz="1500" dirty="0">
              <a:latin typeface="Corbel" panose="020B0503020204020204" pitchFamily="34" charset="0"/>
              <a:ea typeface="メイリオ" panose="020B0604030504040204" pitchFamily="50" charset="-128"/>
              <a:cs typeface="メイリオ" panose="020B0604030504040204" pitchFamily="50" charset="-128"/>
            </a:endParaRPr>
          </a:p>
          <a:p>
            <a:r>
              <a:rPr lang="en-US" altLang="ja-JP" sz="1500" dirty="0">
                <a:latin typeface="Corbel" panose="020B0503020204020204" pitchFamily="34" charset="0"/>
                <a:ea typeface="メイリオ" panose="020B0604030504040204" pitchFamily="50" charset="-128"/>
                <a:cs typeface="メイリオ" panose="020B0604030504040204" pitchFamily="50" charset="-128"/>
              </a:rPr>
              <a:t>※</a:t>
            </a:r>
            <a:r>
              <a:rPr lang="fr-FR" altLang="ja-JP" sz="1500" dirty="0">
                <a:latin typeface="Corbel" panose="020B0503020204020204" pitchFamily="34" charset="0"/>
                <a:ea typeface="メイリオ" panose="020B0604030504040204" pitchFamily="50" charset="-128"/>
                <a:cs typeface="メイリオ" panose="020B0604030504040204" pitchFamily="50" charset="-128"/>
              </a:rPr>
              <a:t>Consultez-nous pour toute installation de bureau en Europe</a:t>
            </a:r>
            <a:endParaRPr lang="ja-JP" altLang="en-US" sz="1500" dirty="0">
              <a:latin typeface="Corbel" panose="020B0503020204020204" pitchFamily="34" charset="0"/>
              <a:ea typeface="メイリオ" panose="020B0604030504040204" pitchFamily="50" charset="-128"/>
              <a:cs typeface="メイリオ" panose="020B0604030504040204" pitchFamily="50" charset="-128"/>
            </a:endParaRPr>
          </a:p>
        </p:txBody>
      </p:sp>
      <p:sp>
        <p:nvSpPr>
          <p:cNvPr id="15" name="テキスト ボックス 14"/>
          <p:cNvSpPr txBox="1"/>
          <p:nvPr/>
        </p:nvSpPr>
        <p:spPr>
          <a:xfrm>
            <a:off x="3448151" y="3736605"/>
            <a:ext cx="7529825" cy="461665"/>
          </a:xfrm>
          <a:prstGeom prst="rect">
            <a:avLst/>
          </a:prstGeom>
          <a:noFill/>
        </p:spPr>
        <p:txBody>
          <a:bodyPr wrap="square" rtlCol="0">
            <a:spAutoFit/>
          </a:bodyPr>
          <a:lstStyle/>
          <a:p>
            <a:r>
              <a:rPr lang="fr-FR" altLang="ja-JP" sz="2400" dirty="0">
                <a:latin typeface="Corbel" panose="020B0503020204020204" pitchFamily="34" charset="0"/>
                <a:ea typeface="メイリオ" panose="020B0604030504040204" pitchFamily="50" charset="-128"/>
                <a:cs typeface="メイリオ" panose="020B0604030504040204" pitchFamily="50" charset="-128"/>
              </a:rPr>
              <a:t>Déménagement et installation de bureaux</a:t>
            </a:r>
            <a:endParaRPr lang="ja-JP" altLang="en-US" sz="2400" dirty="0">
              <a:latin typeface="Corbel" panose="020B0503020204020204" pitchFamily="34" charset="0"/>
              <a:ea typeface="メイリオ" panose="020B0604030504040204" pitchFamily="50" charset="-128"/>
              <a:cs typeface="メイリオ" panose="020B0604030504040204" pitchFamily="50" charset="-128"/>
            </a:endParaRPr>
          </a:p>
        </p:txBody>
      </p:sp>
      <p:pic>
        <p:nvPicPr>
          <p:cNvPr id="16" name="図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3407" y="4410308"/>
            <a:ext cx="464919" cy="464919"/>
          </a:xfrm>
          <a:prstGeom prst="rect">
            <a:avLst/>
          </a:prstGeom>
        </p:spPr>
      </p:pic>
      <p:pic>
        <p:nvPicPr>
          <p:cNvPr id="17" name="図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43407" y="4945300"/>
            <a:ext cx="464919" cy="464919"/>
          </a:xfrm>
          <a:prstGeom prst="rect">
            <a:avLst/>
          </a:prstGeom>
        </p:spPr>
      </p:pic>
      <p:pic>
        <p:nvPicPr>
          <p:cNvPr id="18" name="図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42888" y="5480292"/>
            <a:ext cx="464919" cy="464919"/>
          </a:xfrm>
          <a:prstGeom prst="rect">
            <a:avLst/>
          </a:prstGeom>
        </p:spPr>
      </p:pic>
      <p:pic>
        <p:nvPicPr>
          <p:cNvPr id="19" name="図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43407" y="3876371"/>
            <a:ext cx="464919" cy="464919"/>
          </a:xfrm>
          <a:prstGeom prst="rect">
            <a:avLst/>
          </a:prstGeom>
        </p:spPr>
      </p:pic>
      <p:sp>
        <p:nvSpPr>
          <p:cNvPr id="4" name="スライド番号プレースホルダー 3"/>
          <p:cNvSpPr>
            <a:spLocks noGrp="1"/>
          </p:cNvSpPr>
          <p:nvPr>
            <p:ph type="sldNum" sz="quarter" idx="12"/>
          </p:nvPr>
        </p:nvSpPr>
        <p:spPr/>
        <p:txBody>
          <a:bodyPr/>
          <a:lstStyle/>
          <a:p>
            <a:fld id="{8A9247E4-6DBF-40B0-A4D0-4E3333146198}" type="slidenum">
              <a:rPr kumimoji="1" lang="ja-JP" altLang="en-US" smtClean="0">
                <a:latin typeface="Corbel" panose="020B0503020204020204" pitchFamily="34" charset="0"/>
              </a:rPr>
              <a:t>6</a:t>
            </a:fld>
            <a:endParaRPr kumimoji="1" lang="ja-JP" altLang="en-US">
              <a:latin typeface="Corbel" panose="020B0503020204020204" pitchFamily="34" charset="0"/>
            </a:endParaRPr>
          </a:p>
        </p:txBody>
      </p:sp>
      <p:pic>
        <p:nvPicPr>
          <p:cNvPr id="5" name="図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43407" y="917911"/>
            <a:ext cx="464400" cy="464400"/>
          </a:xfrm>
          <a:prstGeom prst="rect">
            <a:avLst/>
          </a:prstGeom>
        </p:spPr>
      </p:pic>
      <p:pic>
        <p:nvPicPr>
          <p:cNvPr id="6" name="図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42888" y="1982030"/>
            <a:ext cx="464400" cy="464400"/>
          </a:xfrm>
          <a:prstGeom prst="rect">
            <a:avLst/>
          </a:prstGeom>
        </p:spPr>
      </p:pic>
      <p:pic>
        <p:nvPicPr>
          <p:cNvPr id="9" name="図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42888" y="2533235"/>
            <a:ext cx="464400" cy="464400"/>
          </a:xfrm>
          <a:prstGeom prst="rect">
            <a:avLst/>
          </a:prstGeom>
        </p:spPr>
      </p:pic>
      <p:pic>
        <p:nvPicPr>
          <p:cNvPr id="14" name="図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831849" y="1455326"/>
            <a:ext cx="464400" cy="464400"/>
          </a:xfrm>
          <a:prstGeom prst="rect">
            <a:avLst/>
          </a:prstGeom>
        </p:spPr>
      </p:pic>
      <p:sp>
        <p:nvSpPr>
          <p:cNvPr id="21" name="タイトル 1"/>
          <p:cNvSpPr txBox="1">
            <a:spLocks/>
          </p:cNvSpPr>
          <p:nvPr/>
        </p:nvSpPr>
        <p:spPr>
          <a:xfrm>
            <a:off x="400868" y="118287"/>
            <a:ext cx="10515600" cy="1325563"/>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fr-FR" altLang="ja-JP" sz="2600" dirty="0">
                <a:solidFill>
                  <a:schemeClr val="bg1"/>
                </a:solidFill>
                <a:latin typeface="Corbel" panose="020B0503020204020204" pitchFamily="34" charset="0"/>
                <a:ea typeface="メイリオ" panose="020B0604030504040204" pitchFamily="50" charset="-128"/>
                <a:cs typeface="メイリオ" panose="020B0604030504040204" pitchFamily="50" charset="-128"/>
              </a:rPr>
              <a:t>Solutions et services informatiques</a:t>
            </a:r>
          </a:p>
        </p:txBody>
      </p:sp>
      <p:sp>
        <p:nvSpPr>
          <p:cNvPr id="20" name="フッター プレースホルダー 2"/>
          <p:cNvSpPr txBox="1">
            <a:spLocks/>
          </p:cNvSpPr>
          <p:nvPr/>
        </p:nvSpPr>
        <p:spPr>
          <a:xfrm>
            <a:off x="6955267" y="6356350"/>
            <a:ext cx="41148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s-ES" altLang="ja-JP" dirty="0">
                <a:latin typeface="Corbel" panose="020B0503020204020204" pitchFamily="34" charset="0"/>
              </a:rPr>
              <a:t>© SUCRECUBE Technologies</a:t>
            </a:r>
            <a:endParaRPr lang="ja-JP" altLang="en-US" dirty="0">
              <a:latin typeface="Corbel" panose="020B0503020204020204" pitchFamily="34" charset="0"/>
            </a:endParaRPr>
          </a:p>
        </p:txBody>
      </p:sp>
    </p:spTree>
    <p:extLst>
      <p:ext uri="{BB962C8B-B14F-4D97-AF65-F5344CB8AC3E}">
        <p14:creationId xmlns:p14="http://schemas.microsoft.com/office/powerpoint/2010/main" val="3930158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12192000" cy="613317"/>
          </a:xfrm>
          <a:prstGeom prst="rect">
            <a:avLst/>
          </a:prstGeom>
          <a:solidFill>
            <a:srgbClr val="33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orbel" panose="020B0503020204020204" pitchFamily="34" charset="0"/>
            </a:endParaRPr>
          </a:p>
        </p:txBody>
      </p:sp>
      <p:sp>
        <p:nvSpPr>
          <p:cNvPr id="5" name="テキスト ボックス 4"/>
          <p:cNvSpPr txBox="1"/>
          <p:nvPr/>
        </p:nvSpPr>
        <p:spPr>
          <a:xfrm>
            <a:off x="1054355" y="806881"/>
            <a:ext cx="10048881" cy="461665"/>
          </a:xfrm>
          <a:prstGeom prst="rect">
            <a:avLst/>
          </a:prstGeom>
          <a:noFill/>
        </p:spPr>
        <p:txBody>
          <a:bodyPr wrap="square" rtlCol="0">
            <a:spAutoFit/>
          </a:bodyPr>
          <a:lstStyle/>
          <a:p>
            <a:r>
              <a:rPr lang="fr-FR" altLang="ja-JP" sz="2400" dirty="0">
                <a:latin typeface="Corbel" panose="020B0503020204020204" pitchFamily="34" charset="0"/>
                <a:ea typeface="メイリオ" panose="020B0604030504040204" pitchFamily="50" charset="-128"/>
                <a:cs typeface="メイリオ" panose="020B0604030504040204" pitchFamily="50" charset="-128"/>
              </a:rPr>
              <a:t>Forfaits de maintenance et d’assistance</a:t>
            </a:r>
            <a:endParaRPr lang="en-US" altLang="ja-JP" sz="2400" dirty="0">
              <a:solidFill>
                <a:srgbClr val="FF0000"/>
              </a:solidFill>
              <a:latin typeface="Corbel" panose="020B0503020204020204" pitchFamily="34" charset="0"/>
              <a:ea typeface="メイリオ" panose="020B0604030504040204" pitchFamily="50" charset="-128"/>
              <a:cs typeface="メイリオ"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972564013"/>
              </p:ext>
            </p:extLst>
          </p:nvPr>
        </p:nvGraphicFramePr>
        <p:xfrm>
          <a:off x="345855" y="1450770"/>
          <a:ext cx="11408734" cy="4829143"/>
        </p:xfrm>
        <a:graphic>
          <a:graphicData uri="http://schemas.openxmlformats.org/drawingml/2006/table">
            <a:tbl>
              <a:tblPr firstRow="1" firstCol="1" bandRow="1">
                <a:tableStyleId>{69CF1AB2-1976-4502-BF36-3FF5EA218861}</a:tableStyleId>
              </a:tblPr>
              <a:tblGrid>
                <a:gridCol w="2008430">
                  <a:extLst>
                    <a:ext uri="{9D8B030D-6E8A-4147-A177-3AD203B41FA5}">
                      <a16:colId xmlns:a16="http://schemas.microsoft.com/office/drawing/2014/main" xmlns="" val="20000"/>
                    </a:ext>
                  </a:extLst>
                </a:gridCol>
                <a:gridCol w="3022120">
                  <a:extLst>
                    <a:ext uri="{9D8B030D-6E8A-4147-A177-3AD203B41FA5}">
                      <a16:colId xmlns:a16="http://schemas.microsoft.com/office/drawing/2014/main" xmlns="" val="20001"/>
                    </a:ext>
                  </a:extLst>
                </a:gridCol>
                <a:gridCol w="3189092">
                  <a:extLst>
                    <a:ext uri="{9D8B030D-6E8A-4147-A177-3AD203B41FA5}">
                      <a16:colId xmlns:a16="http://schemas.microsoft.com/office/drawing/2014/main" xmlns="" val="20002"/>
                    </a:ext>
                  </a:extLst>
                </a:gridCol>
                <a:gridCol w="3189092">
                  <a:extLst>
                    <a:ext uri="{9D8B030D-6E8A-4147-A177-3AD203B41FA5}">
                      <a16:colId xmlns:a16="http://schemas.microsoft.com/office/drawing/2014/main" xmlns="" val="20003"/>
                    </a:ext>
                  </a:extLst>
                </a:gridCol>
              </a:tblGrid>
              <a:tr h="278929">
                <a:tc>
                  <a:txBody>
                    <a:bodyPr/>
                    <a:lstStyle/>
                    <a:p>
                      <a:pPr algn="ctr">
                        <a:spcAft>
                          <a:spcPts val="0"/>
                        </a:spcAft>
                      </a:pPr>
                      <a:r>
                        <a:rPr lang="fr-FR" altLang="ja-JP" sz="1100" kern="0" dirty="0">
                          <a:effectLst/>
                        </a:rPr>
                        <a:t>Type</a:t>
                      </a:r>
                      <a:r>
                        <a:rPr lang="fr-FR" altLang="ja-JP" sz="1100" kern="0" baseline="0" dirty="0">
                          <a:effectLst/>
                        </a:rPr>
                        <a:t> de contrat</a:t>
                      </a:r>
                      <a:endParaRPr lang="ja-JP" sz="1100" b="0" kern="100" dirty="0">
                        <a:effectLst/>
                        <a:latin typeface="Corbel" panose="020B0503020204020204" pitchFamily="34" charset="0"/>
                        <a:ea typeface="メイリオ" panose="020B0604030504040204" pitchFamily="50" charset="-128"/>
                        <a:cs typeface="メイリオ" panose="020B0604030504040204" pitchFamily="50" charset="-128"/>
                      </a:endParaRPr>
                    </a:p>
                  </a:txBody>
                  <a:tcPr marL="68580" marR="68580" marT="0" marB="0" anchor="ctr"/>
                </a:tc>
                <a:tc>
                  <a:txBody>
                    <a:bodyPr/>
                    <a:lstStyle/>
                    <a:p>
                      <a:pPr algn="l">
                        <a:spcAft>
                          <a:spcPts val="0"/>
                        </a:spcAft>
                      </a:pPr>
                      <a:r>
                        <a:rPr lang="fr-FR" altLang="ja-JP" sz="1100" kern="100" dirty="0">
                          <a:effectLst/>
                        </a:rPr>
                        <a:t>Contrat </a:t>
                      </a:r>
                      <a:r>
                        <a:rPr lang="fr-FR" altLang="ja-JP" sz="1100" kern="100" baseline="0" dirty="0">
                          <a:effectLst/>
                        </a:rPr>
                        <a:t>de maintenance ponctuelle</a:t>
                      </a:r>
                      <a:endParaRPr lang="ja-JP" sz="1100" b="0" kern="100" dirty="0">
                        <a:effectLst/>
                        <a:latin typeface="Corbel" panose="020B0503020204020204" pitchFamily="34" charset="0"/>
                        <a:ea typeface="メイリオ" panose="020B0604030504040204" pitchFamily="50" charset="-128"/>
                        <a:cs typeface="メイリオ" panose="020B0604030504040204" pitchFamily="50" charset="-128"/>
                      </a:endParaRPr>
                    </a:p>
                  </a:txBody>
                  <a:tcPr marL="68580" marR="68580" marT="0" marB="0" anchor="ctr"/>
                </a:tc>
                <a:tc>
                  <a:txBody>
                    <a:bodyPr/>
                    <a:lstStyle/>
                    <a:p>
                      <a:pPr algn="l">
                        <a:spcAft>
                          <a:spcPts val="0"/>
                        </a:spcAft>
                      </a:pPr>
                      <a:r>
                        <a:rPr lang="fr-FR" altLang="ja-JP" sz="1100" kern="0" dirty="0">
                          <a:effectLst/>
                        </a:rPr>
                        <a:t>Forfait </a:t>
                      </a:r>
                      <a:r>
                        <a:rPr lang="fr-FR" altLang="ja-JP" sz="1100" kern="0" baseline="0" dirty="0">
                          <a:effectLst/>
                        </a:rPr>
                        <a:t>de maintenance spécifique</a:t>
                      </a:r>
                      <a:endParaRPr lang="ja-JP" sz="1100" b="0" kern="100" dirty="0">
                        <a:effectLst/>
                        <a:latin typeface="Corbel" panose="020B0503020204020204" pitchFamily="34" charset="0"/>
                        <a:ea typeface="メイリオ" panose="020B0604030504040204" pitchFamily="50" charset="-128"/>
                        <a:cs typeface="メイリオ" panose="020B0604030504040204" pitchFamily="50" charset="-128"/>
                      </a:endParaRPr>
                    </a:p>
                  </a:txBody>
                  <a:tcPr marL="68580" marR="68580" marT="0" marB="0" anchor="ctr"/>
                </a:tc>
                <a:tc>
                  <a:txBody>
                    <a:bodyPr/>
                    <a:lstStyle/>
                    <a:p>
                      <a:pPr algn="l">
                        <a:spcAft>
                          <a:spcPts val="0"/>
                        </a:spcAft>
                      </a:pPr>
                      <a:r>
                        <a:rPr lang="fr-FR" altLang="ja-JP" sz="1100" kern="0" dirty="0">
                          <a:effectLst/>
                        </a:rPr>
                        <a:t>Forfait</a:t>
                      </a:r>
                      <a:r>
                        <a:rPr lang="fr-FR" altLang="ja-JP" sz="1100" kern="0" baseline="0" dirty="0">
                          <a:effectLst/>
                        </a:rPr>
                        <a:t> maintenance illimitée</a:t>
                      </a:r>
                      <a:endParaRPr lang="ja-JP" sz="1100" b="0" kern="100" dirty="0">
                        <a:effectLst/>
                        <a:latin typeface="Corbel" panose="020B0503020204020204" pitchFamily="34" charset="0"/>
                        <a:ea typeface="メイリオ" panose="020B0604030504040204" pitchFamily="50" charset="-128"/>
                        <a:cs typeface="メイリオ" panose="020B0604030504040204" pitchFamily="50" charset="-128"/>
                      </a:endParaRPr>
                    </a:p>
                  </a:txBody>
                  <a:tcPr marL="68580" marR="68580" marT="0" marB="0" anchor="ctr"/>
                </a:tc>
                <a:extLst>
                  <a:ext uri="{0D108BD9-81ED-4DB2-BD59-A6C34878D82A}">
                    <a16:rowId xmlns:a16="http://schemas.microsoft.com/office/drawing/2014/main" xmlns="" val="10000"/>
                  </a:ext>
                </a:extLst>
              </a:tr>
              <a:tr h="654724">
                <a:tc>
                  <a:txBody>
                    <a:bodyPr/>
                    <a:lstStyle/>
                    <a:p>
                      <a:pPr algn="ctr">
                        <a:spcAft>
                          <a:spcPts val="0"/>
                        </a:spcAft>
                      </a:pPr>
                      <a:r>
                        <a:rPr lang="fr-FR" altLang="ja-JP" sz="1100" kern="0" dirty="0">
                          <a:effectLst/>
                        </a:rPr>
                        <a:t>Conditions</a:t>
                      </a:r>
                      <a:endParaRPr lang="ja-JP" sz="1100" b="0" kern="100" dirty="0">
                        <a:effectLst/>
                        <a:latin typeface="Corbel" panose="020B0503020204020204" pitchFamily="34" charset="0"/>
                        <a:ea typeface="メイリオ" panose="020B0604030504040204" pitchFamily="50" charset="-128"/>
                        <a:cs typeface="メイリオ" panose="020B0604030504040204" pitchFamily="50" charset="-128"/>
                      </a:endParaRPr>
                    </a:p>
                  </a:txBody>
                  <a:tcPr marL="68580" marR="68580" marT="0" marB="0" anchor="ctr"/>
                </a:tc>
                <a:tc>
                  <a:txBody>
                    <a:bodyPr/>
                    <a:lstStyle/>
                    <a:p>
                      <a:pPr algn="l">
                        <a:spcAft>
                          <a:spcPts val="0"/>
                        </a:spcAft>
                      </a:pPr>
                      <a:r>
                        <a:rPr lang="fr-FR" altLang="ja-JP" sz="1100" kern="0" dirty="0">
                          <a:effectLst/>
                        </a:rPr>
                        <a:t>Un</a:t>
                      </a:r>
                      <a:r>
                        <a:rPr lang="fr-FR" altLang="ja-JP" sz="1100" kern="0" baseline="0" dirty="0">
                          <a:effectLst/>
                        </a:rPr>
                        <a:t> contrat est établi à chaque intervention</a:t>
                      </a:r>
                      <a:endParaRPr lang="ja-JP" sz="1100" kern="100" dirty="0">
                        <a:effectLst/>
                        <a:latin typeface="Corbel" panose="020B0503020204020204" pitchFamily="34" charset="0"/>
                        <a:ea typeface="メイリオ" panose="020B0604030504040204" pitchFamily="50" charset="-128"/>
                        <a:cs typeface="メイリオ" panose="020B0604030504040204" pitchFamily="50" charset="-128"/>
                      </a:endParaRPr>
                    </a:p>
                  </a:txBody>
                  <a:tcPr marL="68580" marR="68580" marT="0" marB="0" anchor="ctr"/>
                </a:tc>
                <a:tc>
                  <a:txBody>
                    <a:bodyPr/>
                    <a:lstStyle/>
                    <a:p>
                      <a:pPr algn="l">
                        <a:spcAft>
                          <a:spcPts val="0"/>
                        </a:spcAft>
                      </a:pPr>
                      <a:r>
                        <a:rPr lang="fr-FR" altLang="ja-JP" sz="1100" kern="100" dirty="0">
                          <a:effectLst/>
                        </a:rPr>
                        <a:t>Les</a:t>
                      </a:r>
                      <a:r>
                        <a:rPr lang="fr-FR" altLang="ja-JP" sz="1100" kern="100" baseline="0" dirty="0">
                          <a:effectLst/>
                        </a:rPr>
                        <a:t> heures d’assistance et de maintenance sont décomptées du forfait contractuel choisi</a:t>
                      </a:r>
                      <a:endParaRPr lang="ja-JP" sz="1100" kern="100" dirty="0">
                        <a:effectLst/>
                        <a:latin typeface="Corbel" panose="020B0503020204020204" pitchFamily="34" charset="0"/>
                        <a:ea typeface="メイリオ" panose="020B0604030504040204" pitchFamily="50" charset="-128"/>
                        <a:cs typeface="メイリオ" panose="020B0604030504040204" pitchFamily="50" charset="-128"/>
                      </a:endParaRPr>
                    </a:p>
                  </a:txBody>
                  <a:tcPr marL="68580" marR="68580" marT="0" marB="0" anchor="ctr"/>
                </a:tc>
                <a:tc>
                  <a:txBody>
                    <a:bodyPr/>
                    <a:lstStyle/>
                    <a:p>
                      <a:pPr algn="l">
                        <a:spcAft>
                          <a:spcPts val="0"/>
                        </a:spcAft>
                      </a:pPr>
                      <a:r>
                        <a:rPr lang="fr-FR" altLang="ja-JP" sz="1100" kern="100" dirty="0">
                          <a:effectLst/>
                        </a:rPr>
                        <a:t>L’assistance</a:t>
                      </a:r>
                      <a:r>
                        <a:rPr lang="fr-FR" altLang="ja-JP" sz="1100" kern="100" baseline="0" dirty="0">
                          <a:effectLst/>
                        </a:rPr>
                        <a:t> téléphonique et les interventions à distance sont illimitées. Une intervention de maintenance sur site mensuelle est également incluse.</a:t>
                      </a:r>
                      <a:endParaRPr lang="ja-JP" sz="1100" kern="100" dirty="0">
                        <a:effectLst/>
                        <a:latin typeface="Corbel" panose="020B0503020204020204" pitchFamily="34" charset="0"/>
                        <a:ea typeface="メイリオ" panose="020B0604030504040204" pitchFamily="50" charset="-128"/>
                        <a:cs typeface="メイリオ" panose="020B0604030504040204" pitchFamily="50" charset="-128"/>
                      </a:endParaRPr>
                    </a:p>
                  </a:txBody>
                  <a:tcPr marL="68580" marR="68580" marT="0" marB="0" anchor="ctr"/>
                </a:tc>
                <a:extLst>
                  <a:ext uri="{0D108BD9-81ED-4DB2-BD59-A6C34878D82A}">
                    <a16:rowId xmlns:a16="http://schemas.microsoft.com/office/drawing/2014/main" xmlns="" val="10001"/>
                  </a:ext>
                </a:extLst>
              </a:tr>
              <a:tr h="982087">
                <a:tc>
                  <a:txBody>
                    <a:bodyPr/>
                    <a:lstStyle/>
                    <a:p>
                      <a:pPr algn="ctr">
                        <a:spcAft>
                          <a:spcPts val="0"/>
                        </a:spcAft>
                      </a:pPr>
                      <a:r>
                        <a:rPr lang="fr-FR" altLang="ja-JP" sz="1100" kern="0" dirty="0">
                          <a:effectLst/>
                        </a:rPr>
                        <a:t>Matériel</a:t>
                      </a:r>
                      <a:r>
                        <a:rPr lang="fr-FR" altLang="ja-JP" sz="1100" kern="0" baseline="0" dirty="0">
                          <a:effectLst/>
                        </a:rPr>
                        <a:t> informatique, services</a:t>
                      </a:r>
                      <a:endParaRPr lang="ja-JP" sz="1100" b="0" kern="100" dirty="0">
                        <a:effectLst/>
                        <a:latin typeface="Corbel" panose="020B0503020204020204" pitchFamily="34" charset="0"/>
                        <a:ea typeface="メイリオ" panose="020B0604030504040204" pitchFamily="50" charset="-128"/>
                        <a:cs typeface="メイリオ" panose="020B0604030504040204" pitchFamily="50" charset="-128"/>
                      </a:endParaRPr>
                    </a:p>
                  </a:txBody>
                  <a:tcPr marL="68580" marR="68580" marT="0" marB="0" anchor="ctr"/>
                </a:tc>
                <a:tc>
                  <a:txBody>
                    <a:bodyPr/>
                    <a:lstStyle/>
                    <a:p>
                      <a:pPr algn="l">
                        <a:spcAft>
                          <a:spcPts val="0"/>
                        </a:spcAft>
                      </a:pPr>
                      <a:r>
                        <a:rPr lang="en-US" altLang="ja-JP" sz="1100" kern="0" dirty="0">
                          <a:effectLst/>
                        </a:rPr>
                        <a:t>PC,</a:t>
                      </a:r>
                      <a:r>
                        <a:rPr lang="en-US" altLang="ja-JP" sz="1100" kern="0" baseline="0" dirty="0">
                          <a:effectLst/>
                        </a:rPr>
                        <a:t> LAN, </a:t>
                      </a:r>
                      <a:r>
                        <a:rPr lang="en-US" altLang="ja-JP" sz="1100" kern="0" baseline="0" dirty="0" err="1">
                          <a:effectLst/>
                        </a:rPr>
                        <a:t>périphériques</a:t>
                      </a:r>
                      <a:r>
                        <a:rPr lang="en-US" altLang="ja-JP" sz="1100" kern="0" baseline="0" dirty="0">
                          <a:effectLst/>
                        </a:rPr>
                        <a:t> (</a:t>
                      </a:r>
                      <a:r>
                        <a:rPr lang="en-US" altLang="ja-JP" sz="1100" kern="0" baseline="0" dirty="0" err="1">
                          <a:effectLst/>
                        </a:rPr>
                        <a:t>imprimantes</a:t>
                      </a:r>
                      <a:r>
                        <a:rPr lang="en-US" altLang="ja-JP" sz="1100" kern="0" baseline="0" dirty="0">
                          <a:effectLst/>
                        </a:rPr>
                        <a:t>, etc.)</a:t>
                      </a:r>
                      <a:endParaRPr lang="ja-JP" sz="1100" kern="100" dirty="0">
                        <a:effectLst/>
                        <a:latin typeface="Corbel" panose="020B0503020204020204" pitchFamily="34" charset="0"/>
                        <a:ea typeface="メイリオ" panose="020B0604030504040204" pitchFamily="50" charset="-128"/>
                        <a:cs typeface="メイリオ" panose="020B0604030504040204" pitchFamily="50" charset="-128"/>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0" kern="0" dirty="0">
                          <a:effectLst/>
                        </a:rPr>
                        <a:t>PC,</a:t>
                      </a:r>
                      <a:r>
                        <a:rPr lang="en-US" altLang="ja-JP" sz="1100" kern="0" baseline="0" dirty="0">
                          <a:effectLst/>
                        </a:rPr>
                        <a:t> LAN, </a:t>
                      </a:r>
                      <a:r>
                        <a:rPr lang="en-US" altLang="ja-JP" sz="1100" kern="0" baseline="0" dirty="0" err="1">
                          <a:effectLst/>
                        </a:rPr>
                        <a:t>imprimantes</a:t>
                      </a:r>
                      <a:r>
                        <a:rPr lang="en-US" altLang="ja-JP" sz="1100" kern="0" baseline="0" dirty="0">
                          <a:effectLst/>
                        </a:rPr>
                        <a:t>, </a:t>
                      </a:r>
                      <a:r>
                        <a:rPr lang="en-US" altLang="ja-JP" sz="1100" kern="0" baseline="0" dirty="0" err="1">
                          <a:effectLst/>
                        </a:rPr>
                        <a:t>serveurs</a:t>
                      </a:r>
                      <a:r>
                        <a:rPr lang="en-US" altLang="ja-JP" sz="1100" kern="0" baseline="0" dirty="0">
                          <a:effectLst/>
                        </a:rPr>
                        <a:t>, </a:t>
                      </a:r>
                      <a:r>
                        <a:rPr lang="en-US" altLang="ja-JP" sz="1100" kern="0" baseline="0" dirty="0" err="1">
                          <a:effectLst/>
                        </a:rPr>
                        <a:t>photocopieurs</a:t>
                      </a:r>
                      <a:r>
                        <a:rPr lang="en-US" altLang="ja-JP" sz="1100" kern="0" baseline="0" dirty="0">
                          <a:effectLst/>
                        </a:rPr>
                        <a:t>, </a:t>
                      </a:r>
                      <a:r>
                        <a:rPr lang="en-US" altLang="ja-JP" sz="1100" kern="0" baseline="0" dirty="0" err="1">
                          <a:effectLst/>
                        </a:rPr>
                        <a:t>visioconférences</a:t>
                      </a:r>
                      <a:r>
                        <a:rPr lang="en-US" altLang="ja-JP" sz="1100" kern="0" baseline="0" dirty="0">
                          <a:effectLst/>
                        </a:rPr>
                        <a:t>, internet, consulting</a:t>
                      </a:r>
                      <a:endParaRPr lang="ja-JP" altLang="ja-JP" sz="1100" kern="0" dirty="0">
                        <a:effectLst/>
                      </a:endParaRPr>
                    </a:p>
                    <a:p>
                      <a:pPr algn="l">
                        <a:spcAft>
                          <a:spcPts val="0"/>
                        </a:spcAft>
                      </a:pPr>
                      <a:endParaRPr lang="ja-JP" sz="1100" kern="100" dirty="0">
                        <a:effectLst/>
                        <a:latin typeface="Corbel" panose="020B0503020204020204" pitchFamily="34" charset="0"/>
                        <a:ea typeface="メイリオ" panose="020B0604030504040204" pitchFamily="50" charset="-128"/>
                        <a:cs typeface="メイリオ" panose="020B0604030504040204" pitchFamily="50" charset="-128"/>
                      </a:endParaRPr>
                    </a:p>
                  </a:txBody>
                  <a:tcPr marL="68580" marR="68580" marT="0" marB="0" anchor="ctr"/>
                </a:tc>
                <a:tc>
                  <a:txBody>
                    <a:bodyPr/>
                    <a:lstStyle/>
                    <a:p>
                      <a:pPr algn="l">
                        <a:spcAft>
                          <a:spcPts val="0"/>
                        </a:spcAft>
                      </a:pPr>
                      <a:r>
                        <a:rPr lang="en-US" altLang="ja-JP" sz="1100" kern="0" dirty="0">
                          <a:effectLst/>
                        </a:rPr>
                        <a:t>PC,</a:t>
                      </a:r>
                      <a:r>
                        <a:rPr lang="en-US" altLang="ja-JP" sz="1100" kern="0" baseline="0" dirty="0">
                          <a:effectLst/>
                        </a:rPr>
                        <a:t> LAN, </a:t>
                      </a:r>
                      <a:r>
                        <a:rPr lang="en-US" altLang="ja-JP" sz="1100" kern="0" baseline="0" dirty="0" err="1">
                          <a:effectLst/>
                        </a:rPr>
                        <a:t>imprimantes</a:t>
                      </a:r>
                      <a:r>
                        <a:rPr lang="en-US" altLang="ja-JP" sz="1100" kern="0" baseline="0" dirty="0">
                          <a:effectLst/>
                        </a:rPr>
                        <a:t>, </a:t>
                      </a:r>
                      <a:r>
                        <a:rPr lang="en-US" altLang="ja-JP" sz="1100" kern="0" baseline="0" dirty="0" err="1">
                          <a:effectLst/>
                        </a:rPr>
                        <a:t>serveur</a:t>
                      </a:r>
                      <a:r>
                        <a:rPr lang="en-US" altLang="ja-JP" sz="1100" kern="0" baseline="0" dirty="0">
                          <a:effectLst/>
                        </a:rPr>
                        <a:t>, consulting, service </a:t>
                      </a:r>
                      <a:r>
                        <a:rPr lang="en-US" altLang="ja-JP" sz="1100" kern="0" baseline="0" dirty="0" err="1">
                          <a:effectLst/>
                        </a:rPr>
                        <a:t>d’assistance</a:t>
                      </a:r>
                      <a:r>
                        <a:rPr lang="en-US" altLang="ja-JP" sz="1100" kern="0" baseline="0" dirty="0">
                          <a:effectLst/>
                        </a:rPr>
                        <a:t> </a:t>
                      </a:r>
                      <a:r>
                        <a:rPr lang="en-US" altLang="ja-JP" sz="1100" kern="0" baseline="0" dirty="0" err="1">
                          <a:effectLst/>
                        </a:rPr>
                        <a:t>général</a:t>
                      </a:r>
                      <a:r>
                        <a:rPr lang="en-US" altLang="ja-JP" sz="1100" kern="0" baseline="0" dirty="0">
                          <a:effectLst/>
                        </a:rPr>
                        <a:t> (</a:t>
                      </a:r>
                      <a:r>
                        <a:rPr lang="en-US" altLang="ja-JP" sz="1100" kern="0" baseline="0" dirty="0" err="1">
                          <a:effectLst/>
                        </a:rPr>
                        <a:t>photocopieurs</a:t>
                      </a:r>
                      <a:r>
                        <a:rPr lang="en-US" altLang="ja-JP" sz="1100" kern="0" baseline="0" dirty="0">
                          <a:effectLst/>
                        </a:rPr>
                        <a:t>, </a:t>
                      </a:r>
                      <a:r>
                        <a:rPr lang="en-US" altLang="ja-JP" sz="1100" kern="0" baseline="0" dirty="0" err="1">
                          <a:effectLst/>
                        </a:rPr>
                        <a:t>visioconférences</a:t>
                      </a:r>
                      <a:r>
                        <a:rPr lang="en-US" altLang="ja-JP" sz="1100" kern="0" baseline="0" dirty="0">
                          <a:effectLst/>
                        </a:rPr>
                        <a:t>, </a:t>
                      </a:r>
                      <a:r>
                        <a:rPr lang="en-US" altLang="ja-JP" sz="1100" kern="0" baseline="0" dirty="0" err="1">
                          <a:effectLst/>
                        </a:rPr>
                        <a:t>téléphone</a:t>
                      </a:r>
                      <a:r>
                        <a:rPr lang="en-US" altLang="ja-JP" sz="1100" kern="0" baseline="0" dirty="0">
                          <a:effectLst/>
                        </a:rPr>
                        <a:t>, internet, communications à </a:t>
                      </a:r>
                      <a:r>
                        <a:rPr lang="en-US" altLang="ja-JP" sz="1100" kern="0" baseline="0" dirty="0" err="1">
                          <a:effectLst/>
                        </a:rPr>
                        <a:t>l’international</a:t>
                      </a:r>
                      <a:r>
                        <a:rPr lang="en-US" altLang="ja-JP" sz="1100" kern="0" baseline="0" dirty="0">
                          <a:effectLst/>
                        </a:rPr>
                        <a:t>, etc.), </a:t>
                      </a:r>
                      <a:r>
                        <a:rPr lang="en-US" altLang="ja-JP" sz="1100" kern="0" baseline="0" dirty="0" err="1">
                          <a:effectLst/>
                        </a:rPr>
                        <a:t>fonction</a:t>
                      </a:r>
                      <a:r>
                        <a:rPr lang="en-US" altLang="ja-JP" sz="1100" kern="0" baseline="0" dirty="0">
                          <a:effectLst/>
                        </a:rPr>
                        <a:t> de manager </a:t>
                      </a:r>
                      <a:r>
                        <a:rPr lang="en-US" altLang="ja-JP" sz="1100" kern="0" baseline="0" dirty="0" err="1">
                          <a:effectLst/>
                        </a:rPr>
                        <a:t>informatique</a:t>
                      </a:r>
                      <a:r>
                        <a:rPr lang="en-US" altLang="ja-JP" sz="1100" kern="0" baseline="0" dirty="0">
                          <a:effectLst/>
                        </a:rPr>
                        <a:t> pour </a:t>
                      </a:r>
                      <a:r>
                        <a:rPr lang="en-US" altLang="ja-JP" sz="1100" kern="0" baseline="0" dirty="0" err="1">
                          <a:effectLst/>
                        </a:rPr>
                        <a:t>votre</a:t>
                      </a:r>
                      <a:r>
                        <a:rPr lang="en-US" altLang="ja-JP" sz="1100" kern="0" baseline="0" dirty="0">
                          <a:effectLst/>
                        </a:rPr>
                        <a:t> </a:t>
                      </a:r>
                      <a:r>
                        <a:rPr lang="en-US" altLang="ja-JP" sz="1100" kern="0" baseline="0" dirty="0" err="1">
                          <a:effectLst/>
                        </a:rPr>
                        <a:t>entreprise</a:t>
                      </a:r>
                      <a:endParaRPr lang="ja-JP" sz="1100" kern="100" dirty="0">
                        <a:effectLst/>
                        <a:latin typeface="Corbel" panose="020B0503020204020204" pitchFamily="34" charset="0"/>
                        <a:ea typeface="メイリオ" panose="020B0604030504040204" pitchFamily="50" charset="-128"/>
                        <a:cs typeface="メイリオ" panose="020B0604030504040204" pitchFamily="50" charset="-128"/>
                      </a:endParaRPr>
                    </a:p>
                  </a:txBody>
                  <a:tcPr marL="68580" marR="68580" marT="0" marB="0" anchor="ctr"/>
                </a:tc>
                <a:extLst>
                  <a:ext uri="{0D108BD9-81ED-4DB2-BD59-A6C34878D82A}">
                    <a16:rowId xmlns:a16="http://schemas.microsoft.com/office/drawing/2014/main" xmlns="" val="10002"/>
                  </a:ext>
                </a:extLst>
              </a:tr>
              <a:tr h="163681">
                <a:tc>
                  <a:txBody>
                    <a:bodyPr/>
                    <a:lstStyle/>
                    <a:p>
                      <a:pPr algn="ctr">
                        <a:spcAft>
                          <a:spcPts val="0"/>
                        </a:spcAft>
                      </a:pPr>
                      <a:r>
                        <a:rPr lang="fr-FR" altLang="ja-JP" sz="1100" kern="0" dirty="0">
                          <a:effectLst/>
                        </a:rPr>
                        <a:t>Contrat</a:t>
                      </a:r>
                      <a:r>
                        <a:rPr lang="fr-FR" altLang="ja-JP" sz="1100" kern="0" baseline="0" dirty="0">
                          <a:effectLst/>
                        </a:rPr>
                        <a:t> annuel</a:t>
                      </a:r>
                      <a:endParaRPr lang="ja-JP" sz="1100" b="0" kern="100" dirty="0">
                        <a:effectLst/>
                        <a:latin typeface="Corbel" panose="020B0503020204020204" pitchFamily="34" charset="0"/>
                        <a:ea typeface="メイリオ" panose="020B0604030504040204" pitchFamily="50" charset="-128"/>
                        <a:cs typeface="メイリオ" panose="020B0604030504040204" pitchFamily="50" charset="-128"/>
                      </a:endParaRPr>
                    </a:p>
                  </a:txBody>
                  <a:tcPr marL="68580" marR="68580" marT="0" marB="0" anchor="ctr"/>
                </a:tc>
                <a:tc>
                  <a:txBody>
                    <a:bodyPr/>
                    <a:lstStyle/>
                    <a:p>
                      <a:pPr algn="l">
                        <a:spcAft>
                          <a:spcPts val="0"/>
                        </a:spcAft>
                      </a:pPr>
                      <a:r>
                        <a:rPr lang="fr-FR" altLang="ja-JP" sz="1100" kern="0" dirty="0">
                          <a:effectLst/>
                        </a:rPr>
                        <a:t>Non</a:t>
                      </a:r>
                      <a:endParaRPr lang="ja-JP" sz="1100" kern="100" dirty="0">
                        <a:effectLst/>
                        <a:latin typeface="Corbel" panose="020B0503020204020204" pitchFamily="34" charset="0"/>
                        <a:ea typeface="メイリオ" panose="020B0604030504040204" pitchFamily="50" charset="-128"/>
                        <a:cs typeface="メイリオ" panose="020B0604030504040204" pitchFamily="50" charset="-128"/>
                      </a:endParaRPr>
                    </a:p>
                  </a:txBody>
                  <a:tcPr marL="68580" marR="68580" marT="0" marB="0" anchor="ctr"/>
                </a:tc>
                <a:tc>
                  <a:txBody>
                    <a:bodyPr/>
                    <a:lstStyle/>
                    <a:p>
                      <a:pPr algn="l">
                        <a:spcAft>
                          <a:spcPts val="0"/>
                        </a:spcAft>
                      </a:pPr>
                      <a:r>
                        <a:rPr lang="fr-FR" altLang="ja-JP" sz="1100" kern="0" dirty="0">
                          <a:effectLst/>
                        </a:rPr>
                        <a:t>Oui</a:t>
                      </a:r>
                      <a:endParaRPr lang="ja-JP" sz="1100" kern="100" dirty="0">
                        <a:effectLst/>
                        <a:latin typeface="Corbel" panose="020B0503020204020204" pitchFamily="34" charset="0"/>
                        <a:ea typeface="メイリオ" panose="020B0604030504040204" pitchFamily="50" charset="-128"/>
                        <a:cs typeface="メイリオ" panose="020B0604030504040204" pitchFamily="50" charset="-128"/>
                      </a:endParaRPr>
                    </a:p>
                  </a:txBody>
                  <a:tcPr marL="68580" marR="68580" marT="0" marB="0" anchor="ctr"/>
                </a:tc>
                <a:tc>
                  <a:txBody>
                    <a:bodyPr/>
                    <a:lstStyle/>
                    <a:p>
                      <a:pPr algn="l">
                        <a:spcAft>
                          <a:spcPts val="0"/>
                        </a:spcAft>
                      </a:pPr>
                      <a:r>
                        <a:rPr lang="fr-FR" altLang="ja-JP" sz="1100" kern="0" dirty="0">
                          <a:effectLst/>
                        </a:rPr>
                        <a:t>Oui</a:t>
                      </a:r>
                      <a:endParaRPr lang="ja-JP" sz="1100" kern="100" dirty="0">
                        <a:effectLst/>
                        <a:latin typeface="Corbel" panose="020B0503020204020204" pitchFamily="34" charset="0"/>
                        <a:ea typeface="メイリオ" panose="020B0604030504040204" pitchFamily="50" charset="-128"/>
                        <a:cs typeface="メイリオ" panose="020B0604030504040204" pitchFamily="50" charset="-128"/>
                      </a:endParaRPr>
                    </a:p>
                  </a:txBody>
                  <a:tcPr marL="68580" marR="68580" marT="0" marB="0" anchor="ctr"/>
                </a:tc>
                <a:extLst>
                  <a:ext uri="{0D108BD9-81ED-4DB2-BD59-A6C34878D82A}">
                    <a16:rowId xmlns:a16="http://schemas.microsoft.com/office/drawing/2014/main" xmlns="" val="10003"/>
                  </a:ext>
                </a:extLst>
              </a:tr>
              <a:tr h="239081">
                <a:tc>
                  <a:txBody>
                    <a:bodyPr/>
                    <a:lstStyle/>
                    <a:p>
                      <a:pPr algn="ctr">
                        <a:spcAft>
                          <a:spcPts val="0"/>
                        </a:spcAft>
                      </a:pPr>
                      <a:r>
                        <a:rPr lang="fr-FR" altLang="ja-JP" sz="1100" kern="0" dirty="0">
                          <a:effectLst/>
                        </a:rPr>
                        <a:t>Priorité</a:t>
                      </a:r>
                      <a:r>
                        <a:rPr lang="fr-FR" altLang="ja-JP" sz="1100" kern="0" baseline="0" dirty="0">
                          <a:effectLst/>
                        </a:rPr>
                        <a:t> de maintenance</a:t>
                      </a:r>
                      <a:endParaRPr lang="ja-JP" sz="1100" b="0" kern="100" dirty="0">
                        <a:effectLst/>
                        <a:latin typeface="Corbel" panose="020B0503020204020204" pitchFamily="34" charset="0"/>
                        <a:ea typeface="メイリオ" panose="020B0604030504040204" pitchFamily="50" charset="-128"/>
                        <a:cs typeface="メイリオ" panose="020B0604030504040204" pitchFamily="50" charset="-128"/>
                      </a:endParaRPr>
                    </a:p>
                  </a:txBody>
                  <a:tcPr marL="68580" marR="68580" marT="0" marB="0" anchor="ctr"/>
                </a:tc>
                <a:tc>
                  <a:txBody>
                    <a:bodyPr/>
                    <a:lstStyle/>
                    <a:p>
                      <a:pPr algn="l">
                        <a:spcAft>
                          <a:spcPts val="0"/>
                        </a:spcAft>
                      </a:pPr>
                      <a:r>
                        <a:rPr lang="fr-FR" altLang="ja-JP" sz="1100" kern="0" dirty="0">
                          <a:effectLst/>
                        </a:rPr>
                        <a:t>Faible</a:t>
                      </a:r>
                      <a:endParaRPr lang="ja-JP" sz="1100" kern="100" dirty="0">
                        <a:effectLst/>
                        <a:latin typeface="Corbel" panose="020B0503020204020204" pitchFamily="34" charset="0"/>
                        <a:ea typeface="メイリオ" panose="020B0604030504040204" pitchFamily="50" charset="-128"/>
                        <a:cs typeface="メイリオ" panose="020B0604030504040204" pitchFamily="50" charset="-128"/>
                      </a:endParaRPr>
                    </a:p>
                  </a:txBody>
                  <a:tcPr marL="68580" marR="68580" marT="0" marB="0" anchor="ctr"/>
                </a:tc>
                <a:tc>
                  <a:txBody>
                    <a:bodyPr/>
                    <a:lstStyle/>
                    <a:p>
                      <a:pPr algn="l">
                        <a:spcAft>
                          <a:spcPts val="0"/>
                        </a:spcAft>
                      </a:pPr>
                      <a:r>
                        <a:rPr lang="fr-FR" altLang="ja-JP" sz="1100" kern="0" dirty="0">
                          <a:effectLst/>
                        </a:rPr>
                        <a:t>Moyenne</a:t>
                      </a:r>
                      <a:endParaRPr lang="ja-JP" sz="1100" kern="100" dirty="0">
                        <a:effectLst/>
                        <a:latin typeface="Corbel" panose="020B0503020204020204" pitchFamily="34" charset="0"/>
                        <a:ea typeface="メイリオ" panose="020B0604030504040204" pitchFamily="50" charset="-128"/>
                        <a:cs typeface="メイリオ" panose="020B0604030504040204" pitchFamily="50" charset="-128"/>
                      </a:endParaRPr>
                    </a:p>
                  </a:txBody>
                  <a:tcPr marL="68580" marR="68580" marT="0" marB="0" anchor="ctr"/>
                </a:tc>
                <a:tc>
                  <a:txBody>
                    <a:bodyPr/>
                    <a:lstStyle/>
                    <a:p>
                      <a:pPr algn="l">
                        <a:spcAft>
                          <a:spcPts val="0"/>
                        </a:spcAft>
                      </a:pPr>
                      <a:r>
                        <a:rPr lang="fr-FR" altLang="ja-JP" sz="1100" kern="0" dirty="0">
                          <a:effectLst/>
                        </a:rPr>
                        <a:t>Haute</a:t>
                      </a:r>
                      <a:endParaRPr lang="ja-JP" sz="1100" kern="100" dirty="0">
                        <a:effectLst/>
                        <a:latin typeface="Corbel" panose="020B0503020204020204" pitchFamily="34" charset="0"/>
                        <a:ea typeface="メイリオ" panose="020B0604030504040204" pitchFamily="50" charset="-128"/>
                        <a:cs typeface="メイリオ" panose="020B0604030504040204" pitchFamily="50" charset="-128"/>
                      </a:endParaRPr>
                    </a:p>
                  </a:txBody>
                  <a:tcPr marL="68580" marR="68580" marT="0" marB="0" anchor="ctr"/>
                </a:tc>
                <a:extLst>
                  <a:ext uri="{0D108BD9-81ED-4DB2-BD59-A6C34878D82A}">
                    <a16:rowId xmlns:a16="http://schemas.microsoft.com/office/drawing/2014/main" xmlns="" val="10004"/>
                  </a:ext>
                </a:extLst>
              </a:tr>
              <a:tr h="654724">
                <a:tc>
                  <a:txBody>
                    <a:bodyPr/>
                    <a:lstStyle/>
                    <a:p>
                      <a:pPr algn="ctr">
                        <a:spcAft>
                          <a:spcPts val="0"/>
                        </a:spcAft>
                      </a:pPr>
                      <a:r>
                        <a:rPr lang="fr-FR" altLang="ja-JP" sz="1100" kern="0" dirty="0">
                          <a:effectLst/>
                        </a:rPr>
                        <a:t>Durée</a:t>
                      </a:r>
                      <a:r>
                        <a:rPr lang="fr-FR" altLang="ja-JP" sz="1100" kern="0" baseline="0" dirty="0">
                          <a:effectLst/>
                        </a:rPr>
                        <a:t> du contrat</a:t>
                      </a:r>
                      <a:endParaRPr lang="ja-JP" sz="1100" b="0" kern="100" dirty="0">
                        <a:effectLst/>
                        <a:latin typeface="Corbel" panose="020B0503020204020204" pitchFamily="34" charset="0"/>
                        <a:ea typeface="メイリオ" panose="020B0604030504040204" pitchFamily="50" charset="-128"/>
                        <a:cs typeface="メイリオ" panose="020B0604030504040204" pitchFamily="50" charset="-128"/>
                      </a:endParaRPr>
                    </a:p>
                  </a:txBody>
                  <a:tcPr marL="68580" marR="68580" marT="0" marB="0" anchor="ctr"/>
                </a:tc>
                <a:tc>
                  <a:txBody>
                    <a:bodyPr/>
                    <a:lstStyle/>
                    <a:p>
                      <a:pPr algn="l">
                        <a:spcAft>
                          <a:spcPts val="0"/>
                        </a:spcAft>
                      </a:pPr>
                      <a:r>
                        <a:rPr lang="fr-FR" altLang="ja-JP" sz="1100" kern="0" dirty="0">
                          <a:effectLst/>
                        </a:rPr>
                        <a:t>Jusqu’à la fin de l’intervention</a:t>
                      </a:r>
                      <a:endParaRPr lang="ja-JP" sz="1100" kern="100" dirty="0">
                        <a:effectLst/>
                        <a:latin typeface="Corbel" panose="020B0503020204020204" pitchFamily="34" charset="0"/>
                        <a:ea typeface="メイリオ" panose="020B0604030504040204" pitchFamily="50" charset="-128"/>
                        <a:cs typeface="メイリオ" panose="020B0604030504040204" pitchFamily="50" charset="-128"/>
                      </a:endParaRPr>
                    </a:p>
                  </a:txBody>
                  <a:tcPr marL="68580" marR="68580" marT="0" marB="0" anchor="ctr"/>
                </a:tc>
                <a:tc>
                  <a:txBody>
                    <a:bodyPr/>
                    <a:lstStyle/>
                    <a:p>
                      <a:pPr algn="l">
                        <a:spcAft>
                          <a:spcPts val="0"/>
                        </a:spcAft>
                      </a:pPr>
                      <a:r>
                        <a:rPr lang="fr-FR" altLang="ja-JP" sz="1100" kern="100" dirty="0">
                          <a:effectLst/>
                        </a:rPr>
                        <a:t>De</a:t>
                      </a:r>
                      <a:r>
                        <a:rPr lang="fr-FR" altLang="ja-JP" sz="1100" kern="100" baseline="0" dirty="0">
                          <a:effectLst/>
                        </a:rPr>
                        <a:t> 10 à 80 heures</a:t>
                      </a:r>
                    </a:p>
                    <a:p>
                      <a:pPr algn="l">
                        <a:spcAft>
                          <a:spcPts val="0"/>
                        </a:spcAft>
                      </a:pPr>
                      <a:r>
                        <a:rPr lang="fr-FR" altLang="ja-JP" sz="1100" kern="100" dirty="0">
                          <a:effectLst/>
                        </a:rPr>
                        <a:t>Maintenance téléphonique / à distance (à partir de 30 min.)</a:t>
                      </a:r>
                    </a:p>
                    <a:p>
                      <a:pPr algn="l">
                        <a:spcAft>
                          <a:spcPts val="0"/>
                        </a:spcAft>
                      </a:pPr>
                      <a:r>
                        <a:rPr lang="fr-FR" altLang="ja-JP" sz="1100" kern="100" dirty="0">
                          <a:effectLst/>
                        </a:rPr>
                        <a:t>Maintenance sur site (à partir de 2 heures)</a:t>
                      </a:r>
                      <a:endParaRPr lang="ja-JP" sz="1100" kern="100" dirty="0">
                        <a:effectLst/>
                        <a:latin typeface="Corbel" panose="020B0503020204020204" pitchFamily="34" charset="0"/>
                        <a:ea typeface="メイリオ" panose="020B0604030504040204" pitchFamily="50" charset="-128"/>
                        <a:cs typeface="メイリオ" panose="020B0604030504040204" pitchFamily="50" charset="-128"/>
                      </a:endParaRPr>
                    </a:p>
                  </a:txBody>
                  <a:tcPr marL="68580" marR="68580" marT="0" marB="0" anchor="ctr"/>
                </a:tc>
                <a:tc>
                  <a:txBody>
                    <a:bodyPr/>
                    <a:lstStyle/>
                    <a:p>
                      <a:pPr algn="l">
                        <a:spcAft>
                          <a:spcPts val="0"/>
                        </a:spcAft>
                      </a:pPr>
                      <a:r>
                        <a:rPr lang="en-US" altLang="ja-JP" sz="1100" kern="0" dirty="0">
                          <a:effectLst/>
                        </a:rPr>
                        <a:t>Assistance </a:t>
                      </a:r>
                      <a:r>
                        <a:rPr lang="en-US" altLang="ja-JP" sz="1100" kern="0" baseline="0" dirty="0" err="1">
                          <a:effectLst/>
                        </a:rPr>
                        <a:t>téléphonique</a:t>
                      </a:r>
                      <a:r>
                        <a:rPr lang="en-US" altLang="ja-JP" sz="1100" kern="0" baseline="0" dirty="0">
                          <a:effectLst/>
                        </a:rPr>
                        <a:t> / interventions à distance </a:t>
                      </a:r>
                      <a:r>
                        <a:rPr lang="en-US" altLang="ja-JP" sz="1100" kern="0" baseline="0" dirty="0" err="1">
                          <a:effectLst/>
                        </a:rPr>
                        <a:t>illimitées</a:t>
                      </a:r>
                      <a:endParaRPr lang="ja-JP" sz="1100" kern="100" dirty="0">
                        <a:effectLst/>
                      </a:endParaRPr>
                    </a:p>
                    <a:p>
                      <a:pPr algn="l">
                        <a:spcAft>
                          <a:spcPts val="0"/>
                        </a:spcAft>
                      </a:pPr>
                      <a:r>
                        <a:rPr lang="fr-FR" altLang="ja-JP" sz="1100" kern="0" dirty="0">
                          <a:effectLst/>
                        </a:rPr>
                        <a:t>Maintenance</a:t>
                      </a:r>
                      <a:r>
                        <a:rPr lang="fr-FR" altLang="ja-JP" sz="1100" kern="0" baseline="0" dirty="0">
                          <a:effectLst/>
                        </a:rPr>
                        <a:t> sur site mensuelle (demi-journée ou journée entière)</a:t>
                      </a:r>
                      <a:endParaRPr lang="ja-JP" sz="1100" kern="100" dirty="0">
                        <a:effectLst/>
                        <a:latin typeface="Corbel" panose="020B0503020204020204" pitchFamily="34" charset="0"/>
                        <a:ea typeface="メイリオ" panose="020B0604030504040204" pitchFamily="50" charset="-128"/>
                        <a:cs typeface="メイリオ" panose="020B0604030504040204" pitchFamily="50" charset="-128"/>
                      </a:endParaRPr>
                    </a:p>
                  </a:txBody>
                  <a:tcPr marL="68580" marR="68580" marT="0" marB="0" anchor="ctr"/>
                </a:tc>
                <a:extLst>
                  <a:ext uri="{0D108BD9-81ED-4DB2-BD59-A6C34878D82A}">
                    <a16:rowId xmlns:a16="http://schemas.microsoft.com/office/drawing/2014/main" xmlns="" val="10005"/>
                  </a:ext>
                </a:extLst>
              </a:tr>
              <a:tr h="163681">
                <a:tc>
                  <a:txBody>
                    <a:bodyPr/>
                    <a:lstStyle/>
                    <a:p>
                      <a:pPr algn="ctr">
                        <a:spcAft>
                          <a:spcPts val="0"/>
                        </a:spcAft>
                      </a:pPr>
                      <a:r>
                        <a:rPr lang="fr-FR" altLang="ja-JP" sz="1100" kern="0" dirty="0">
                          <a:effectLst/>
                        </a:rPr>
                        <a:t>Gestion</a:t>
                      </a:r>
                      <a:r>
                        <a:rPr lang="fr-FR" altLang="ja-JP" sz="1100" kern="0" baseline="0" dirty="0">
                          <a:effectLst/>
                        </a:rPr>
                        <a:t> du réseau</a:t>
                      </a:r>
                      <a:endParaRPr lang="ja-JP" sz="1100" b="0" kern="100" dirty="0">
                        <a:effectLst/>
                        <a:latin typeface="Corbel" panose="020B0503020204020204" pitchFamily="34" charset="0"/>
                        <a:ea typeface="メイリオ" panose="020B0604030504040204" pitchFamily="50" charset="-128"/>
                        <a:cs typeface="メイリオ" panose="020B0604030504040204" pitchFamily="50" charset="-128"/>
                      </a:endParaRPr>
                    </a:p>
                  </a:txBody>
                  <a:tcPr marL="68580" marR="68580" marT="0" marB="0" anchor="ctr"/>
                </a:tc>
                <a:tc>
                  <a:txBody>
                    <a:bodyPr/>
                    <a:lstStyle/>
                    <a:p>
                      <a:pPr algn="l">
                        <a:spcAft>
                          <a:spcPts val="0"/>
                        </a:spcAft>
                      </a:pPr>
                      <a:r>
                        <a:rPr lang="fr-FR" altLang="ja-JP" sz="1100" kern="0" dirty="0">
                          <a:effectLst/>
                        </a:rPr>
                        <a:t>Non</a:t>
                      </a:r>
                      <a:endParaRPr lang="ja-JP" sz="1100" kern="100" dirty="0">
                        <a:effectLst/>
                        <a:latin typeface="Corbel" panose="020B0503020204020204" pitchFamily="34" charset="0"/>
                        <a:ea typeface="メイリオ" panose="020B0604030504040204" pitchFamily="50" charset="-128"/>
                        <a:cs typeface="メイリオ" panose="020B0604030504040204" pitchFamily="50" charset="-128"/>
                      </a:endParaRPr>
                    </a:p>
                  </a:txBody>
                  <a:tcPr marL="68580" marR="68580" marT="0" marB="0" anchor="ctr"/>
                </a:tc>
                <a:tc>
                  <a:txBody>
                    <a:bodyPr/>
                    <a:lstStyle/>
                    <a:p>
                      <a:pPr algn="l">
                        <a:spcAft>
                          <a:spcPts val="0"/>
                        </a:spcAft>
                      </a:pPr>
                      <a:r>
                        <a:rPr lang="fr-FR" altLang="ja-JP" sz="1100" kern="0" dirty="0">
                          <a:effectLst/>
                        </a:rPr>
                        <a:t>Oui</a:t>
                      </a:r>
                      <a:endParaRPr lang="ja-JP" sz="1100" kern="100" dirty="0">
                        <a:effectLst/>
                        <a:latin typeface="Corbel" panose="020B0503020204020204" pitchFamily="34" charset="0"/>
                        <a:ea typeface="メイリオ" panose="020B0604030504040204" pitchFamily="50" charset="-128"/>
                        <a:cs typeface="メイリオ" panose="020B0604030504040204" pitchFamily="50" charset="-128"/>
                      </a:endParaRPr>
                    </a:p>
                  </a:txBody>
                  <a:tcPr marL="68580" marR="68580" marT="0" marB="0" anchor="ctr"/>
                </a:tc>
                <a:tc>
                  <a:txBody>
                    <a:bodyPr/>
                    <a:lstStyle/>
                    <a:p>
                      <a:pPr algn="l">
                        <a:spcAft>
                          <a:spcPts val="0"/>
                        </a:spcAft>
                      </a:pPr>
                      <a:r>
                        <a:rPr lang="fr-FR" altLang="ja-JP" sz="1100" kern="0" dirty="0">
                          <a:effectLst/>
                        </a:rPr>
                        <a:t>Oui</a:t>
                      </a:r>
                      <a:endParaRPr lang="ja-JP" sz="1100" kern="100" dirty="0">
                        <a:effectLst/>
                        <a:latin typeface="Corbel" panose="020B0503020204020204" pitchFamily="34" charset="0"/>
                        <a:ea typeface="メイリオ" panose="020B0604030504040204" pitchFamily="50" charset="-128"/>
                        <a:cs typeface="メイリオ" panose="020B0604030504040204" pitchFamily="50" charset="-128"/>
                      </a:endParaRPr>
                    </a:p>
                  </a:txBody>
                  <a:tcPr marL="68580" marR="68580" marT="0" marB="0" anchor="ctr"/>
                </a:tc>
                <a:extLst>
                  <a:ext uri="{0D108BD9-81ED-4DB2-BD59-A6C34878D82A}">
                    <a16:rowId xmlns:a16="http://schemas.microsoft.com/office/drawing/2014/main" xmlns="" val="10006"/>
                  </a:ext>
                </a:extLst>
              </a:tr>
              <a:tr h="327362">
                <a:tc>
                  <a:txBody>
                    <a:bodyPr/>
                    <a:lstStyle/>
                    <a:p>
                      <a:pPr algn="ctr">
                        <a:spcAft>
                          <a:spcPts val="0"/>
                        </a:spcAft>
                      </a:pPr>
                      <a:r>
                        <a:rPr lang="en-US" altLang="ja-JP" sz="1100" kern="0" dirty="0" err="1">
                          <a:effectLst/>
                        </a:rPr>
                        <a:t>Gestion</a:t>
                      </a:r>
                      <a:r>
                        <a:rPr lang="en-US" altLang="ja-JP" sz="1100" kern="0" baseline="0" dirty="0">
                          <a:effectLst/>
                        </a:rPr>
                        <a:t> du </a:t>
                      </a:r>
                      <a:r>
                        <a:rPr lang="en-US" altLang="ja-JP" sz="1100" kern="0" baseline="0" dirty="0" err="1">
                          <a:effectLst/>
                        </a:rPr>
                        <a:t>matériel</a:t>
                      </a:r>
                      <a:r>
                        <a:rPr lang="en-US" altLang="ja-JP" sz="1100" kern="0" baseline="0" dirty="0">
                          <a:effectLst/>
                        </a:rPr>
                        <a:t> </a:t>
                      </a:r>
                      <a:r>
                        <a:rPr lang="en-US" altLang="ja-JP" sz="1100" kern="0" baseline="0" dirty="0" err="1">
                          <a:effectLst/>
                        </a:rPr>
                        <a:t>informatique</a:t>
                      </a:r>
                      <a:endParaRPr lang="ja-JP" sz="1100" b="0" kern="100" dirty="0">
                        <a:effectLst/>
                        <a:latin typeface="Corbel" panose="020B0503020204020204" pitchFamily="34" charset="0"/>
                        <a:ea typeface="メイリオ" panose="020B0604030504040204" pitchFamily="50" charset="-128"/>
                        <a:cs typeface="メイリオ" panose="020B0604030504040204" pitchFamily="50" charset="-128"/>
                      </a:endParaRPr>
                    </a:p>
                  </a:txBody>
                  <a:tcPr marL="68580" marR="68580" marT="0" marB="0" anchor="ctr"/>
                </a:tc>
                <a:tc>
                  <a:txBody>
                    <a:bodyPr/>
                    <a:lstStyle/>
                    <a:p>
                      <a:pPr algn="l">
                        <a:spcAft>
                          <a:spcPts val="0"/>
                        </a:spcAft>
                      </a:pPr>
                      <a:r>
                        <a:rPr lang="fr-FR" altLang="ja-JP" sz="1100" kern="0" dirty="0">
                          <a:effectLst/>
                        </a:rPr>
                        <a:t>Non</a:t>
                      </a:r>
                      <a:endParaRPr lang="ja-JP" sz="1100" kern="100" dirty="0">
                        <a:effectLst/>
                        <a:latin typeface="Corbel" panose="020B0503020204020204" pitchFamily="34" charset="0"/>
                        <a:ea typeface="メイリオ" panose="020B0604030504040204" pitchFamily="50" charset="-128"/>
                        <a:cs typeface="メイリオ" panose="020B0604030504040204" pitchFamily="50" charset="-128"/>
                      </a:endParaRPr>
                    </a:p>
                  </a:txBody>
                  <a:tcPr marL="68580" marR="68580" marT="0" marB="0" anchor="ctr"/>
                </a:tc>
                <a:tc>
                  <a:txBody>
                    <a:bodyPr/>
                    <a:lstStyle/>
                    <a:p>
                      <a:pPr algn="l">
                        <a:spcAft>
                          <a:spcPts val="0"/>
                        </a:spcAft>
                      </a:pPr>
                      <a:r>
                        <a:rPr lang="fr-FR" altLang="ja-JP" sz="1100" kern="0" dirty="0">
                          <a:effectLst/>
                        </a:rPr>
                        <a:t>Non / Oui (en fonction du nombre d’heures choisi)</a:t>
                      </a:r>
                      <a:endParaRPr lang="ja-JP" sz="1100" kern="100" dirty="0">
                        <a:effectLst/>
                        <a:latin typeface="Corbel" panose="020B0503020204020204" pitchFamily="34" charset="0"/>
                        <a:ea typeface="メイリオ" panose="020B0604030504040204" pitchFamily="50" charset="-128"/>
                        <a:cs typeface="メイリオ" panose="020B0604030504040204" pitchFamily="50" charset="-128"/>
                      </a:endParaRPr>
                    </a:p>
                  </a:txBody>
                  <a:tcPr marL="68580" marR="68580" marT="0" marB="0" anchor="ctr"/>
                </a:tc>
                <a:tc>
                  <a:txBody>
                    <a:bodyPr/>
                    <a:lstStyle/>
                    <a:p>
                      <a:pPr algn="l">
                        <a:spcAft>
                          <a:spcPts val="0"/>
                        </a:spcAft>
                      </a:pPr>
                      <a:r>
                        <a:rPr lang="fr-FR" altLang="ja-JP" sz="1100" kern="0" dirty="0">
                          <a:effectLst/>
                        </a:rPr>
                        <a:t>Oui</a:t>
                      </a:r>
                      <a:endParaRPr lang="ja-JP" sz="1100" kern="100" dirty="0">
                        <a:effectLst/>
                        <a:latin typeface="Corbel" panose="020B0503020204020204" pitchFamily="34" charset="0"/>
                        <a:ea typeface="メイリオ" panose="020B0604030504040204" pitchFamily="50" charset="-128"/>
                        <a:cs typeface="メイリオ" panose="020B0604030504040204" pitchFamily="50" charset="-128"/>
                      </a:endParaRPr>
                    </a:p>
                  </a:txBody>
                  <a:tcPr marL="68580" marR="68580" marT="0" marB="0" anchor="ctr"/>
                </a:tc>
                <a:extLst>
                  <a:ext uri="{0D108BD9-81ED-4DB2-BD59-A6C34878D82A}">
                    <a16:rowId xmlns:a16="http://schemas.microsoft.com/office/drawing/2014/main" xmlns="" val="10007"/>
                  </a:ext>
                </a:extLst>
              </a:tr>
              <a:tr h="327362">
                <a:tc>
                  <a:txBody>
                    <a:bodyPr/>
                    <a:lstStyle/>
                    <a:p>
                      <a:pPr algn="ctr">
                        <a:spcAft>
                          <a:spcPts val="0"/>
                        </a:spcAft>
                      </a:pPr>
                      <a:r>
                        <a:rPr lang="fr-FR" altLang="ja-JP" sz="1100" kern="0" dirty="0">
                          <a:effectLst/>
                        </a:rPr>
                        <a:t>Surveillance</a:t>
                      </a:r>
                      <a:r>
                        <a:rPr lang="fr-FR" altLang="ja-JP" sz="1100" kern="0" baseline="0" dirty="0">
                          <a:effectLst/>
                        </a:rPr>
                        <a:t> du réseau</a:t>
                      </a:r>
                      <a:endParaRPr lang="ja-JP" sz="1100" b="0" kern="100" dirty="0">
                        <a:effectLst/>
                        <a:latin typeface="Corbel" panose="020B0503020204020204" pitchFamily="34" charset="0"/>
                        <a:ea typeface="メイリオ" panose="020B0604030504040204" pitchFamily="50" charset="-128"/>
                        <a:cs typeface="メイリオ" panose="020B0604030504040204" pitchFamily="50" charset="-128"/>
                      </a:endParaRPr>
                    </a:p>
                  </a:txBody>
                  <a:tcPr marL="68580" marR="68580" marT="0" marB="0" anchor="ctr"/>
                </a:tc>
                <a:tc>
                  <a:txBody>
                    <a:bodyPr/>
                    <a:lstStyle/>
                    <a:p>
                      <a:pPr algn="l">
                        <a:spcAft>
                          <a:spcPts val="0"/>
                        </a:spcAft>
                      </a:pPr>
                      <a:r>
                        <a:rPr lang="fr-FR" altLang="ja-JP" sz="1100" kern="0" dirty="0">
                          <a:effectLst/>
                        </a:rPr>
                        <a:t>Non</a:t>
                      </a:r>
                      <a:endParaRPr lang="ja-JP" sz="1100" kern="100" dirty="0">
                        <a:effectLst/>
                        <a:latin typeface="Corbel" panose="020B0503020204020204" pitchFamily="34" charset="0"/>
                        <a:ea typeface="メイリオ" panose="020B0604030504040204" pitchFamily="50" charset="-128"/>
                        <a:cs typeface="メイリオ" panose="020B0604030504040204" pitchFamily="50" charset="-128"/>
                      </a:endParaRPr>
                    </a:p>
                  </a:txBody>
                  <a:tcPr marL="68580" marR="68580" marT="0" marB="0" anchor="ctr"/>
                </a:tc>
                <a:tc>
                  <a:txBody>
                    <a:bodyPr/>
                    <a:lstStyle/>
                    <a:p>
                      <a:pPr algn="l">
                        <a:spcAft>
                          <a:spcPts val="0"/>
                        </a:spcAft>
                      </a:pPr>
                      <a:r>
                        <a:rPr lang="fr-FR" altLang="ja-JP" sz="1100" kern="0" dirty="0">
                          <a:effectLst/>
                        </a:rPr>
                        <a:t>Non / Oui (en fonction du nombre d’heures choisi)</a:t>
                      </a:r>
                      <a:endParaRPr lang="ja-JP" sz="1100" kern="100" dirty="0">
                        <a:effectLst/>
                        <a:latin typeface="Corbel" panose="020B0503020204020204" pitchFamily="34" charset="0"/>
                        <a:ea typeface="メイリオ" panose="020B0604030504040204" pitchFamily="50" charset="-128"/>
                        <a:cs typeface="メイリオ" panose="020B0604030504040204" pitchFamily="50" charset="-128"/>
                      </a:endParaRPr>
                    </a:p>
                  </a:txBody>
                  <a:tcPr marL="68580" marR="68580" marT="0" marB="0" anchor="ctr"/>
                </a:tc>
                <a:tc>
                  <a:txBody>
                    <a:bodyPr/>
                    <a:lstStyle/>
                    <a:p>
                      <a:pPr algn="l">
                        <a:spcAft>
                          <a:spcPts val="0"/>
                        </a:spcAft>
                      </a:pPr>
                      <a:r>
                        <a:rPr lang="fr-FR" altLang="ja-JP" sz="1100" kern="0" dirty="0">
                          <a:effectLst/>
                        </a:rPr>
                        <a:t>Oui</a:t>
                      </a:r>
                      <a:endParaRPr lang="ja-JP" sz="1100" kern="100" dirty="0">
                        <a:effectLst/>
                        <a:latin typeface="Corbel" panose="020B0503020204020204" pitchFamily="34" charset="0"/>
                        <a:ea typeface="メイリオ" panose="020B0604030504040204" pitchFamily="50" charset="-128"/>
                        <a:cs typeface="メイリオ" panose="020B0604030504040204" pitchFamily="50" charset="-128"/>
                      </a:endParaRPr>
                    </a:p>
                  </a:txBody>
                  <a:tcPr marL="68580" marR="68580" marT="0" marB="0" anchor="ctr"/>
                </a:tc>
                <a:extLst>
                  <a:ext uri="{0D108BD9-81ED-4DB2-BD59-A6C34878D82A}">
                    <a16:rowId xmlns:a16="http://schemas.microsoft.com/office/drawing/2014/main" xmlns="" val="10008"/>
                  </a:ext>
                </a:extLst>
              </a:tr>
              <a:tr h="327362">
                <a:tc>
                  <a:txBody>
                    <a:bodyPr/>
                    <a:lstStyle/>
                    <a:p>
                      <a:pPr algn="ctr">
                        <a:spcAft>
                          <a:spcPts val="0"/>
                        </a:spcAft>
                      </a:pPr>
                      <a:r>
                        <a:rPr lang="fr-FR" altLang="ja-JP" sz="1100" kern="0" dirty="0">
                          <a:effectLst/>
                        </a:rPr>
                        <a:t>Frais</a:t>
                      </a:r>
                      <a:r>
                        <a:rPr lang="fr-FR" altLang="ja-JP" sz="1100" kern="0" baseline="0" dirty="0">
                          <a:effectLst/>
                        </a:rPr>
                        <a:t> facturés</a:t>
                      </a:r>
                      <a:endParaRPr lang="ja-JP" sz="1100" b="0" kern="100" dirty="0">
                        <a:effectLst/>
                        <a:latin typeface="Corbel" panose="020B0503020204020204" pitchFamily="34" charset="0"/>
                        <a:ea typeface="メイリオ" panose="020B0604030504040204" pitchFamily="50" charset="-128"/>
                        <a:cs typeface="メイリオ" panose="020B0604030504040204" pitchFamily="50" charset="-128"/>
                      </a:endParaRPr>
                    </a:p>
                  </a:txBody>
                  <a:tcPr marL="68580" marR="68580" marT="0" marB="0" anchor="ctr"/>
                </a:tc>
                <a:tc>
                  <a:txBody>
                    <a:bodyPr/>
                    <a:lstStyle/>
                    <a:p>
                      <a:pPr algn="l">
                        <a:spcAft>
                          <a:spcPts val="0"/>
                        </a:spcAft>
                      </a:pPr>
                      <a:r>
                        <a:rPr lang="fr-FR" altLang="ja-JP" sz="1100" kern="0" dirty="0">
                          <a:effectLst/>
                        </a:rPr>
                        <a:t>Frais</a:t>
                      </a:r>
                      <a:r>
                        <a:rPr lang="fr-FR" altLang="ja-JP" sz="1100" kern="0" baseline="0" dirty="0">
                          <a:effectLst/>
                        </a:rPr>
                        <a:t> fixes</a:t>
                      </a:r>
                      <a:r>
                        <a:rPr lang="ja-JP" altLang="en-US" sz="1100" kern="0" dirty="0">
                          <a:effectLst/>
                        </a:rPr>
                        <a:t>（</a:t>
                      </a:r>
                      <a:r>
                        <a:rPr lang="fr-FR" altLang="ja-JP" sz="1100" kern="0" dirty="0">
                          <a:effectLst/>
                        </a:rPr>
                        <a:t>à chaque prestation</a:t>
                      </a:r>
                      <a:r>
                        <a:rPr lang="ja-JP" altLang="en-US" sz="1100" kern="0" dirty="0">
                          <a:effectLst/>
                        </a:rPr>
                        <a:t>）＋</a:t>
                      </a:r>
                      <a:endParaRPr lang="fr-FR" altLang="ja-JP" sz="1100" kern="0" dirty="0">
                        <a:effectLst/>
                      </a:endParaRPr>
                    </a:p>
                    <a:p>
                      <a:pPr algn="l">
                        <a:spcAft>
                          <a:spcPts val="0"/>
                        </a:spcAft>
                      </a:pPr>
                      <a:r>
                        <a:rPr lang="fr-FR" altLang="ja-JP" sz="1100" kern="100" dirty="0">
                          <a:effectLst/>
                        </a:rPr>
                        <a:t>frais</a:t>
                      </a:r>
                      <a:r>
                        <a:rPr lang="fr-FR" altLang="ja-JP" sz="1100" kern="100" baseline="0" dirty="0">
                          <a:effectLst/>
                        </a:rPr>
                        <a:t> réels selon prestation</a:t>
                      </a:r>
                      <a:endParaRPr lang="ja-JP" sz="1100" kern="100" dirty="0">
                        <a:effectLst/>
                        <a:latin typeface="Corbel" panose="020B0503020204020204" pitchFamily="34" charset="0"/>
                        <a:ea typeface="メイリオ" panose="020B0604030504040204" pitchFamily="50" charset="-128"/>
                        <a:cs typeface="メイリオ" panose="020B0604030504040204" pitchFamily="50" charset="-128"/>
                      </a:endParaRPr>
                    </a:p>
                  </a:txBody>
                  <a:tcPr marL="68580" marR="68580" marT="0" marB="0" anchor="ctr"/>
                </a:tc>
                <a:tc>
                  <a:txBody>
                    <a:bodyPr/>
                    <a:lstStyle/>
                    <a:p>
                      <a:pPr algn="l">
                        <a:spcAft>
                          <a:spcPts val="0"/>
                        </a:spcAft>
                      </a:pPr>
                      <a:r>
                        <a:rPr lang="fr-FR" altLang="ja-JP" sz="1100" kern="100" dirty="0">
                          <a:effectLst/>
                        </a:rPr>
                        <a:t>Déduction</a:t>
                      </a:r>
                      <a:r>
                        <a:rPr lang="fr-FR" altLang="ja-JP" sz="1100" kern="100" baseline="0" dirty="0">
                          <a:effectLst/>
                        </a:rPr>
                        <a:t> des heures sur le forfait choisi</a:t>
                      </a:r>
                      <a:endParaRPr lang="ja-JP" sz="1100" kern="100" dirty="0">
                        <a:effectLst/>
                        <a:latin typeface="Corbel" panose="020B0503020204020204" pitchFamily="34" charset="0"/>
                        <a:ea typeface="メイリオ" panose="020B0604030504040204" pitchFamily="50" charset="-128"/>
                        <a:cs typeface="メイリオ" panose="020B0604030504040204" pitchFamily="50" charset="-128"/>
                      </a:endParaRPr>
                    </a:p>
                  </a:txBody>
                  <a:tcPr marL="68580" marR="68580" marT="0" marB="0" anchor="ctr"/>
                </a:tc>
                <a:tc>
                  <a:txBody>
                    <a:bodyPr/>
                    <a:lstStyle/>
                    <a:p>
                      <a:pPr algn="l">
                        <a:spcAft>
                          <a:spcPts val="0"/>
                        </a:spcAft>
                      </a:pPr>
                      <a:r>
                        <a:rPr lang="fr-FR" altLang="ja-JP" sz="1100" kern="0" dirty="0">
                          <a:effectLst/>
                        </a:rPr>
                        <a:t>Non</a:t>
                      </a:r>
                      <a:endParaRPr lang="ja-JP" sz="1100" kern="100" dirty="0">
                        <a:effectLst/>
                        <a:latin typeface="Corbel" panose="020B0503020204020204" pitchFamily="34" charset="0"/>
                        <a:ea typeface="メイリオ" panose="020B0604030504040204" pitchFamily="50" charset="-128"/>
                        <a:cs typeface="メイリオ" panose="020B0604030504040204" pitchFamily="50" charset="-128"/>
                      </a:endParaRPr>
                    </a:p>
                  </a:txBody>
                  <a:tcPr marL="68580" marR="68580" marT="0" marB="0" anchor="ctr"/>
                </a:tc>
                <a:extLst>
                  <a:ext uri="{0D108BD9-81ED-4DB2-BD59-A6C34878D82A}">
                    <a16:rowId xmlns:a16="http://schemas.microsoft.com/office/drawing/2014/main" xmlns="" val="10009"/>
                  </a:ext>
                </a:extLst>
              </a:tr>
              <a:tr h="654724">
                <a:tc>
                  <a:txBody>
                    <a:bodyPr/>
                    <a:lstStyle/>
                    <a:p>
                      <a:pPr algn="ctr">
                        <a:spcAft>
                          <a:spcPts val="0"/>
                        </a:spcAft>
                      </a:pPr>
                      <a:r>
                        <a:rPr lang="fr-FR" altLang="ja-JP" sz="1100" kern="0" dirty="0">
                          <a:effectLst/>
                        </a:rPr>
                        <a:t>Remarques</a:t>
                      </a:r>
                      <a:endParaRPr lang="ja-JP" sz="1100" b="0" kern="100" dirty="0">
                        <a:effectLst/>
                        <a:latin typeface="Corbel" panose="020B0503020204020204" pitchFamily="34" charset="0"/>
                        <a:ea typeface="メイリオ" panose="020B0604030504040204" pitchFamily="50" charset="-128"/>
                        <a:cs typeface="メイリオ" panose="020B0604030504040204" pitchFamily="50" charset="-128"/>
                      </a:endParaRPr>
                    </a:p>
                  </a:txBody>
                  <a:tcPr marL="68580" marR="68580" marT="0" marB="0" anchor="ctr"/>
                </a:tc>
                <a:tc>
                  <a:txBody>
                    <a:bodyPr/>
                    <a:lstStyle/>
                    <a:p>
                      <a:pPr algn="l">
                        <a:spcAft>
                          <a:spcPts val="0"/>
                        </a:spcAft>
                      </a:pPr>
                      <a:r>
                        <a:rPr lang="fr-FR" altLang="ja-JP" sz="1100" kern="100" dirty="0">
                          <a:effectLst/>
                        </a:rPr>
                        <a:t>Forfait</a:t>
                      </a:r>
                      <a:r>
                        <a:rPr lang="fr-FR" altLang="ja-JP" sz="1100" kern="100" baseline="0" dirty="0">
                          <a:effectLst/>
                        </a:rPr>
                        <a:t> de maintenance annuelle conseillé pour un besoin de quelques heures à l’année </a:t>
                      </a:r>
                      <a:endParaRPr lang="ja-JP" sz="1100" kern="100" dirty="0">
                        <a:effectLst/>
                        <a:latin typeface="Corbel" panose="020B0503020204020204" pitchFamily="34" charset="0"/>
                        <a:ea typeface="メイリオ" panose="020B0604030504040204" pitchFamily="50" charset="-128"/>
                        <a:cs typeface="メイリオ" panose="020B0604030504040204" pitchFamily="50" charset="-128"/>
                      </a:endParaRPr>
                    </a:p>
                  </a:txBody>
                  <a:tcPr marL="68580" marR="68580" marT="0" marB="0" anchor="ctr"/>
                </a:tc>
                <a:tc>
                  <a:txBody>
                    <a:bodyPr/>
                    <a:lstStyle/>
                    <a:p>
                      <a:pPr algn="l">
                        <a:spcAft>
                          <a:spcPts val="0"/>
                        </a:spcAft>
                      </a:pPr>
                      <a:r>
                        <a:rPr lang="fr-FR" altLang="ja-JP" sz="1100" kern="0" dirty="0">
                          <a:effectLst/>
                        </a:rPr>
                        <a:t>Temps</a:t>
                      </a:r>
                      <a:r>
                        <a:rPr lang="fr-FR" altLang="ja-JP" sz="1100" kern="0" baseline="0" dirty="0">
                          <a:effectLst/>
                        </a:rPr>
                        <a:t> contractuel indicatif</a:t>
                      </a:r>
                      <a:r>
                        <a:rPr lang="fr-FR" altLang="ja-JP" sz="1100" kern="100" baseline="0" dirty="0">
                          <a:effectLst/>
                        </a:rPr>
                        <a:t> :</a:t>
                      </a:r>
                    </a:p>
                    <a:p>
                      <a:pPr algn="l">
                        <a:spcAft>
                          <a:spcPts val="0"/>
                        </a:spcAft>
                      </a:pPr>
                      <a:r>
                        <a:rPr lang="fr-FR" altLang="ja-JP" sz="1100" kern="100" baseline="0" dirty="0">
                          <a:effectLst/>
                        </a:rPr>
                        <a:t>Pour quelques PC </a:t>
                      </a:r>
                      <a:r>
                        <a:rPr lang="ja-JP" altLang="fr-FR" sz="1100" kern="100" baseline="0" dirty="0">
                          <a:effectLst/>
                        </a:rPr>
                        <a:t>＝</a:t>
                      </a:r>
                      <a:r>
                        <a:rPr lang="fr-FR" altLang="ja-JP" sz="1100" kern="100" baseline="0" dirty="0">
                          <a:effectLst/>
                        </a:rPr>
                        <a:t> 16 h. / an</a:t>
                      </a:r>
                    </a:p>
                    <a:p>
                      <a:pPr algn="l">
                        <a:spcAft>
                          <a:spcPts val="0"/>
                        </a:spcAft>
                      </a:pPr>
                      <a:r>
                        <a:rPr lang="fr-FR" altLang="ja-JP" sz="1100" kern="100" baseline="0" dirty="0">
                          <a:effectLst/>
                        </a:rPr>
                        <a:t>Serveur + 10 personnes </a:t>
                      </a:r>
                      <a:r>
                        <a:rPr lang="ja-JP" altLang="fr-FR" sz="1100" kern="100" baseline="0" dirty="0">
                          <a:effectLst/>
                        </a:rPr>
                        <a:t>＝ </a:t>
                      </a:r>
                      <a:r>
                        <a:rPr lang="fr-FR" altLang="ja-JP" sz="1100" kern="100" baseline="0" dirty="0">
                          <a:effectLst/>
                        </a:rPr>
                        <a:t>48 h.</a:t>
                      </a:r>
                    </a:p>
                    <a:p>
                      <a:pPr algn="l">
                        <a:spcAft>
                          <a:spcPts val="0"/>
                        </a:spcAft>
                      </a:pPr>
                      <a:r>
                        <a:rPr lang="fr-FR" altLang="ja-JP" sz="1100" kern="100" baseline="0" dirty="0">
                          <a:effectLst/>
                        </a:rPr>
                        <a:t>Serveur + 50 personnes </a:t>
                      </a:r>
                      <a:r>
                        <a:rPr lang="ja-JP" altLang="fr-FR" sz="1100" kern="100" baseline="0" dirty="0">
                          <a:effectLst/>
                        </a:rPr>
                        <a:t>＝ </a:t>
                      </a:r>
                      <a:r>
                        <a:rPr lang="fr-FR" altLang="ja-JP" sz="1100" kern="100" baseline="0" dirty="0">
                          <a:effectLst/>
                        </a:rPr>
                        <a:t>96 h.</a:t>
                      </a:r>
                      <a:endParaRPr lang="fr-FR" altLang="ja-JP" sz="1100" kern="0" baseline="0" dirty="0">
                        <a:effectLst/>
                        <a:latin typeface="Corbel" panose="020B0503020204020204" pitchFamily="34" charset="0"/>
                        <a:ea typeface="メイリオ" panose="020B0604030504040204" pitchFamily="50" charset="-128"/>
                        <a:cs typeface="メイリオ" panose="020B0604030504040204" pitchFamily="50" charset="-128"/>
                      </a:endParaRPr>
                    </a:p>
                  </a:txBody>
                  <a:tcPr marL="68580" marR="68580" marT="0" marB="0" anchor="ctr"/>
                </a:tc>
                <a:tc>
                  <a:txBody>
                    <a:bodyPr/>
                    <a:lstStyle/>
                    <a:p>
                      <a:pPr algn="l">
                        <a:spcAft>
                          <a:spcPts val="0"/>
                        </a:spcAft>
                      </a:pPr>
                      <a:r>
                        <a:rPr lang="fr-FR" altLang="ja-JP" sz="1100" kern="0" dirty="0">
                          <a:effectLst/>
                        </a:rPr>
                        <a:t>Vous</a:t>
                      </a:r>
                      <a:r>
                        <a:rPr lang="fr-FR" altLang="ja-JP" sz="1100" kern="0" baseline="0" dirty="0">
                          <a:effectLst/>
                        </a:rPr>
                        <a:t> pouvez nous contacter à tout moment : l’assistance téléphonique ou par mail ainsi que les opérations à distance sont en illimité</a:t>
                      </a:r>
                      <a:endParaRPr lang="ja-JP" sz="1100" kern="100" dirty="0">
                        <a:effectLst/>
                        <a:latin typeface="Corbel" panose="020B0503020204020204" pitchFamily="34" charset="0"/>
                        <a:ea typeface="メイリオ" panose="020B0604030504040204" pitchFamily="50" charset="-128"/>
                        <a:cs typeface="メイリオ" panose="020B0604030504040204" pitchFamily="50" charset="-128"/>
                      </a:endParaRPr>
                    </a:p>
                  </a:txBody>
                  <a:tcPr marL="68580" marR="68580" marT="0" marB="0" anchor="ctr"/>
                </a:tc>
                <a:extLst>
                  <a:ext uri="{0D108BD9-81ED-4DB2-BD59-A6C34878D82A}">
                    <a16:rowId xmlns:a16="http://schemas.microsoft.com/office/drawing/2014/main" xmlns="" val="10010"/>
                  </a:ext>
                </a:extLst>
              </a:tr>
            </a:tbl>
          </a:graphicData>
        </a:graphic>
      </p:graphicFrame>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735" y="716091"/>
            <a:ext cx="552455" cy="552455"/>
          </a:xfrm>
          <a:prstGeom prst="rect">
            <a:avLst/>
          </a:prstGeom>
        </p:spPr>
      </p:pic>
      <p:sp>
        <p:nvSpPr>
          <p:cNvPr id="8" name="スライド番号プレースホルダー 7"/>
          <p:cNvSpPr>
            <a:spLocks noGrp="1"/>
          </p:cNvSpPr>
          <p:nvPr>
            <p:ph type="sldNum" sz="quarter" idx="12"/>
          </p:nvPr>
        </p:nvSpPr>
        <p:spPr/>
        <p:txBody>
          <a:bodyPr/>
          <a:lstStyle/>
          <a:p>
            <a:fld id="{8A9247E4-6DBF-40B0-A4D0-4E3333146198}" type="slidenum">
              <a:rPr kumimoji="1" lang="ja-JP" altLang="en-US" smtClean="0">
                <a:latin typeface="Corbel" panose="020B0503020204020204" pitchFamily="34" charset="0"/>
              </a:rPr>
              <a:t>7</a:t>
            </a:fld>
            <a:endParaRPr kumimoji="1" lang="ja-JP" altLang="en-US">
              <a:latin typeface="Corbel" panose="020B0503020204020204" pitchFamily="34" charset="0"/>
            </a:endParaRPr>
          </a:p>
        </p:txBody>
      </p:sp>
      <p:sp>
        <p:nvSpPr>
          <p:cNvPr id="9" name="タイトル 1"/>
          <p:cNvSpPr txBox="1">
            <a:spLocks/>
          </p:cNvSpPr>
          <p:nvPr/>
        </p:nvSpPr>
        <p:spPr>
          <a:xfrm>
            <a:off x="345855" y="102747"/>
            <a:ext cx="11408735" cy="4509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600" dirty="0">
                <a:solidFill>
                  <a:schemeClr val="bg1"/>
                </a:solidFill>
                <a:latin typeface="Corbel" panose="020B0503020204020204" pitchFamily="34" charset="0"/>
                <a:ea typeface="メイリオ" panose="020B0604030504040204" pitchFamily="50" charset="-128"/>
                <a:cs typeface="メイリオ" panose="020B0604030504040204" pitchFamily="50" charset="-128"/>
              </a:rPr>
              <a:t>Maintenance et assistance </a:t>
            </a:r>
            <a:r>
              <a:rPr lang="en-US" altLang="ja-JP" sz="2600" dirty="0" err="1">
                <a:solidFill>
                  <a:schemeClr val="bg1"/>
                </a:solidFill>
                <a:latin typeface="Corbel" panose="020B0503020204020204" pitchFamily="34" charset="0"/>
                <a:ea typeface="メイリオ" panose="020B0604030504040204" pitchFamily="50" charset="-128"/>
                <a:cs typeface="メイリオ" panose="020B0604030504040204" pitchFamily="50" charset="-128"/>
              </a:rPr>
              <a:t>informatique</a:t>
            </a:r>
            <a:r>
              <a:rPr lang="ja-JP" altLang="en-US" sz="2600" dirty="0">
                <a:solidFill>
                  <a:schemeClr val="bg1"/>
                </a:solidFill>
                <a:latin typeface="Corbel" panose="020B0503020204020204" pitchFamily="34" charset="0"/>
                <a:ea typeface="メイリオ" panose="020B0604030504040204" pitchFamily="50" charset="-128"/>
                <a:cs typeface="メイリオ" panose="020B0604030504040204" pitchFamily="50" charset="-128"/>
              </a:rPr>
              <a:t>（</a:t>
            </a:r>
            <a:r>
              <a:rPr lang="fr-FR" altLang="ja-JP" sz="2600" dirty="0">
                <a:solidFill>
                  <a:schemeClr val="bg1"/>
                </a:solidFill>
                <a:latin typeface="Corbel" panose="020B0503020204020204" pitchFamily="34" charset="0"/>
                <a:ea typeface="メイリオ" panose="020B0604030504040204" pitchFamily="50" charset="-128"/>
                <a:cs typeface="メイリオ" panose="020B0604030504040204" pitchFamily="50" charset="-128"/>
              </a:rPr>
              <a:t>exemples de contrats</a:t>
            </a:r>
            <a:r>
              <a:rPr lang="ja-JP" altLang="en-US" sz="2600" dirty="0">
                <a:solidFill>
                  <a:schemeClr val="bg1"/>
                </a:solidFill>
                <a:latin typeface="Corbel" panose="020B0503020204020204" pitchFamily="34" charset="0"/>
                <a:ea typeface="メイリオ" panose="020B0604030504040204" pitchFamily="50" charset="-128"/>
                <a:cs typeface="メイリオ" panose="020B0604030504040204" pitchFamily="50" charset="-128"/>
              </a:rPr>
              <a:t>）</a:t>
            </a:r>
          </a:p>
        </p:txBody>
      </p:sp>
      <p:sp>
        <p:nvSpPr>
          <p:cNvPr id="10" name="フッター プレースホルダー 2"/>
          <p:cNvSpPr txBox="1">
            <a:spLocks/>
          </p:cNvSpPr>
          <p:nvPr/>
        </p:nvSpPr>
        <p:spPr>
          <a:xfrm>
            <a:off x="6955267" y="6356350"/>
            <a:ext cx="41148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s-ES" altLang="ja-JP" dirty="0">
                <a:latin typeface="Corbel" panose="020B0503020204020204" pitchFamily="34" charset="0"/>
              </a:rPr>
              <a:t>© SUCRECUBE Technologies</a:t>
            </a:r>
            <a:endParaRPr lang="ja-JP" altLang="en-US" dirty="0">
              <a:latin typeface="Corbel" panose="020B0503020204020204" pitchFamily="34" charset="0"/>
            </a:endParaRPr>
          </a:p>
        </p:txBody>
      </p:sp>
    </p:spTree>
    <p:extLst>
      <p:ext uri="{BB962C8B-B14F-4D97-AF65-F5344CB8AC3E}">
        <p14:creationId xmlns:p14="http://schemas.microsoft.com/office/powerpoint/2010/main" val="2320782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0" y="0"/>
            <a:ext cx="12192000" cy="613317"/>
          </a:xfrm>
          <a:prstGeom prst="rect">
            <a:avLst/>
          </a:prstGeom>
          <a:solidFill>
            <a:srgbClr val="33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orbel" panose="020B0503020204020204" pitchFamily="34" charset="0"/>
            </a:endParaRPr>
          </a:p>
        </p:txBody>
      </p:sp>
      <p:sp>
        <p:nvSpPr>
          <p:cNvPr id="13" name="テキスト ボックス 12"/>
          <p:cNvSpPr txBox="1"/>
          <p:nvPr/>
        </p:nvSpPr>
        <p:spPr>
          <a:xfrm>
            <a:off x="3448151" y="1355901"/>
            <a:ext cx="8485940" cy="1569660"/>
          </a:xfrm>
          <a:prstGeom prst="rect">
            <a:avLst/>
          </a:prstGeom>
          <a:noFill/>
        </p:spPr>
        <p:txBody>
          <a:bodyPr wrap="square" rtlCol="0">
            <a:spAutoFit/>
          </a:bodyPr>
          <a:lstStyle/>
          <a:p>
            <a:r>
              <a:rPr lang="fr-FR" altLang="ja-JP" sz="1600" dirty="0">
                <a:latin typeface="Corbel" panose="020B0503020204020204" pitchFamily="34" charset="0"/>
                <a:ea typeface="メイリオ" panose="020B0604030504040204" pitchFamily="50" charset="-128"/>
                <a:cs typeface="メイリオ" panose="020B0604030504040204" pitchFamily="50" charset="-128"/>
              </a:rPr>
              <a:t>Nous vous proposons des ordinateurs en environnement multilingue (français, anglais, japonais) correspondant aux besoins de votre entreprise. En plus de sélectionner les meilleurs appareils et logiciels, nous nous occupons également de toute la mise en place comprenant l’installation des logiciels et la configuration des langues. </a:t>
            </a:r>
          </a:p>
          <a:p>
            <a:r>
              <a:rPr lang="fr-FR" altLang="ja-JP" sz="1600" dirty="0">
                <a:latin typeface="Corbel" panose="020B0503020204020204" pitchFamily="34" charset="0"/>
                <a:ea typeface="メイリオ" panose="020B0604030504040204" pitchFamily="50" charset="-128"/>
                <a:cs typeface="メイリオ" panose="020B0604030504040204" pitchFamily="50" charset="-128"/>
              </a:rPr>
              <a:t>Consultez-nous pour étudier les possibilités de transfert de données de votre ordinateur actuel.</a:t>
            </a:r>
            <a:endParaRPr lang="en-US" altLang="ja-JP" sz="1600" dirty="0">
              <a:latin typeface="Corbel" panose="020B0503020204020204" pitchFamily="34" charset="0"/>
              <a:ea typeface="メイリオ" panose="020B0604030504040204" pitchFamily="50" charset="-128"/>
              <a:cs typeface="メイリオ" panose="020B0604030504040204" pitchFamily="50" charset="-128"/>
            </a:endParaRPr>
          </a:p>
          <a:p>
            <a:endParaRPr lang="en-US" altLang="ja-JP" sz="1600" dirty="0">
              <a:latin typeface="Corbel" panose="020B0503020204020204" pitchFamily="34" charset="0"/>
              <a:ea typeface="メイリオ" panose="020B0604030504040204" pitchFamily="50" charset="-128"/>
              <a:cs typeface="メイリオ" panose="020B0604030504040204" pitchFamily="50" charset="-128"/>
            </a:endParaRPr>
          </a:p>
        </p:txBody>
      </p:sp>
      <p:sp>
        <p:nvSpPr>
          <p:cNvPr id="8" name="テキスト ボックス 7"/>
          <p:cNvSpPr txBox="1"/>
          <p:nvPr/>
        </p:nvSpPr>
        <p:spPr>
          <a:xfrm>
            <a:off x="3448151" y="815051"/>
            <a:ext cx="7655085" cy="461665"/>
          </a:xfrm>
          <a:prstGeom prst="rect">
            <a:avLst/>
          </a:prstGeom>
          <a:noFill/>
        </p:spPr>
        <p:txBody>
          <a:bodyPr wrap="square" rtlCol="0">
            <a:spAutoFit/>
          </a:bodyPr>
          <a:lstStyle/>
          <a:p>
            <a:r>
              <a:rPr lang="fr-FR" altLang="ja-JP" sz="2400" dirty="0">
                <a:latin typeface="Corbel" panose="020B0503020204020204" pitchFamily="34" charset="0"/>
                <a:ea typeface="メイリオ" panose="020B0604030504040204" pitchFamily="50" charset="-128"/>
                <a:cs typeface="メイリオ" panose="020B0604030504040204" pitchFamily="50" charset="-128"/>
              </a:rPr>
              <a:t>Achat d’ordinateurs et périphériques</a:t>
            </a:r>
            <a:endParaRPr lang="ja-JP" altLang="en-US" sz="2400" dirty="0">
              <a:latin typeface="Corbel" panose="020B0503020204020204" pitchFamily="34" charset="0"/>
              <a:ea typeface="メイリオ" panose="020B0604030504040204" pitchFamily="50" charset="-128"/>
              <a:cs typeface="メイリオ" panose="020B0604030504040204" pitchFamily="50" charset="-128"/>
            </a:endParaRPr>
          </a:p>
        </p:txBody>
      </p:sp>
      <p:sp>
        <p:nvSpPr>
          <p:cNvPr id="11" name="テキスト ボックス 10"/>
          <p:cNvSpPr txBox="1"/>
          <p:nvPr/>
        </p:nvSpPr>
        <p:spPr>
          <a:xfrm>
            <a:off x="3448151" y="4356435"/>
            <a:ext cx="8360680" cy="1569660"/>
          </a:xfrm>
          <a:prstGeom prst="rect">
            <a:avLst/>
          </a:prstGeom>
          <a:noFill/>
        </p:spPr>
        <p:txBody>
          <a:bodyPr wrap="square" rtlCol="0">
            <a:spAutoFit/>
          </a:bodyPr>
          <a:lstStyle/>
          <a:p>
            <a:r>
              <a:rPr lang="fr-FR" altLang="ja-JP" sz="1600" dirty="0">
                <a:latin typeface="Corbel" panose="020B0503020204020204" pitchFamily="34" charset="0"/>
                <a:ea typeface="メイリオ" panose="020B0604030504040204" pitchFamily="50" charset="-128"/>
                <a:cs typeface="メイリオ" panose="020B0604030504040204" pitchFamily="50" charset="-128"/>
              </a:rPr>
              <a:t>Tous les appareils informatiques, à commencer par les ordinateurs, évoluent à un rythme effréné pour offrir un meilleur rapport qualité-prix. Il est désormais possible de bénéficier en permanence du tout dernier modèle tout en réduisant les frais mensuels.</a:t>
            </a:r>
          </a:p>
          <a:p>
            <a:r>
              <a:rPr lang="fr-FR" altLang="ja-JP" sz="1600" dirty="0">
                <a:latin typeface="Corbel" panose="020B0503020204020204" pitchFamily="34" charset="0"/>
                <a:ea typeface="メイリオ" panose="020B0604030504040204" pitchFamily="50" charset="-128"/>
                <a:cs typeface="メイリオ" panose="020B0604030504040204" pitchFamily="50" charset="-128"/>
              </a:rPr>
              <a:t>En y ajoutant divers services en option comme la maintenance, vous pouvez réduire significativement vos coûts informatiques.</a:t>
            </a:r>
          </a:p>
          <a:p>
            <a:endParaRPr lang="fr-FR" altLang="ja-JP" sz="1600" dirty="0">
              <a:latin typeface="Corbel" panose="020B0503020204020204" pitchFamily="34" charset="0"/>
              <a:ea typeface="メイリオ" panose="020B0604030504040204" pitchFamily="50" charset="-128"/>
              <a:cs typeface="メイリオ" panose="020B0604030504040204" pitchFamily="50" charset="-128"/>
            </a:endParaRPr>
          </a:p>
        </p:txBody>
      </p:sp>
      <p:sp>
        <p:nvSpPr>
          <p:cNvPr id="15" name="テキスト ボックス 14"/>
          <p:cNvSpPr txBox="1"/>
          <p:nvPr/>
        </p:nvSpPr>
        <p:spPr>
          <a:xfrm>
            <a:off x="3448151" y="3766422"/>
            <a:ext cx="7529825" cy="461665"/>
          </a:xfrm>
          <a:prstGeom prst="rect">
            <a:avLst/>
          </a:prstGeom>
          <a:noFill/>
        </p:spPr>
        <p:txBody>
          <a:bodyPr wrap="square" rtlCol="0">
            <a:spAutoFit/>
          </a:bodyPr>
          <a:lstStyle/>
          <a:p>
            <a:r>
              <a:rPr lang="fr-FR" altLang="ja-JP" sz="2400" dirty="0">
                <a:latin typeface="Corbel" panose="020B0503020204020204" pitchFamily="34" charset="0"/>
                <a:ea typeface="メイリオ" panose="020B0604030504040204" pitchFamily="50" charset="-128"/>
                <a:cs typeface="メイリオ" panose="020B0604030504040204" pitchFamily="50" charset="-128"/>
              </a:rPr>
              <a:t>Leasing d’ordinateurs et périphériques</a:t>
            </a:r>
            <a:endParaRPr lang="ja-JP" altLang="en-US" sz="2400" dirty="0">
              <a:latin typeface="Corbel" panose="020B0503020204020204" pitchFamily="34" charset="0"/>
              <a:ea typeface="メイリオ" panose="020B0604030504040204" pitchFamily="50" charset="-128"/>
              <a:cs typeface="メイリオ" panose="020B0604030504040204" pitchFamily="50" charset="-128"/>
            </a:endParaRPr>
          </a:p>
        </p:txBody>
      </p:sp>
      <p:pic>
        <p:nvPicPr>
          <p:cNvPr id="16" name="図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3407" y="4380491"/>
            <a:ext cx="464919" cy="464919"/>
          </a:xfrm>
          <a:prstGeom prst="rect">
            <a:avLst/>
          </a:prstGeom>
        </p:spPr>
      </p:pic>
      <p:pic>
        <p:nvPicPr>
          <p:cNvPr id="17" name="図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3407" y="4915483"/>
            <a:ext cx="464919" cy="464919"/>
          </a:xfrm>
          <a:prstGeom prst="rect">
            <a:avLst/>
          </a:prstGeom>
        </p:spPr>
      </p:pic>
      <p:pic>
        <p:nvPicPr>
          <p:cNvPr id="18" name="図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2888" y="5450475"/>
            <a:ext cx="464919" cy="464919"/>
          </a:xfrm>
          <a:prstGeom prst="rect">
            <a:avLst/>
          </a:prstGeom>
        </p:spPr>
      </p:pic>
      <p:pic>
        <p:nvPicPr>
          <p:cNvPr id="19" name="図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43407" y="3846554"/>
            <a:ext cx="464919" cy="464919"/>
          </a:xfrm>
          <a:prstGeom prst="rect">
            <a:avLst/>
          </a:prstGeom>
        </p:spPr>
      </p:pic>
      <p:sp>
        <p:nvSpPr>
          <p:cNvPr id="4" name="スライド番号プレースホルダー 3"/>
          <p:cNvSpPr>
            <a:spLocks noGrp="1"/>
          </p:cNvSpPr>
          <p:nvPr>
            <p:ph type="sldNum" sz="quarter" idx="12"/>
          </p:nvPr>
        </p:nvSpPr>
        <p:spPr/>
        <p:txBody>
          <a:bodyPr/>
          <a:lstStyle/>
          <a:p>
            <a:fld id="{8A9247E4-6DBF-40B0-A4D0-4E3333146198}" type="slidenum">
              <a:rPr kumimoji="1" lang="ja-JP" altLang="en-US" smtClean="0">
                <a:latin typeface="Corbel" panose="020B0503020204020204" pitchFamily="34" charset="0"/>
              </a:rPr>
              <a:t>8</a:t>
            </a:fld>
            <a:endParaRPr kumimoji="1" lang="ja-JP" altLang="en-US" dirty="0">
              <a:latin typeface="Corbel" panose="020B0503020204020204" pitchFamily="34" charset="0"/>
            </a:endParaRPr>
          </a:p>
        </p:txBody>
      </p:sp>
      <p:pic>
        <p:nvPicPr>
          <p:cNvPr id="20" name="図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0500" y="917911"/>
            <a:ext cx="2073600" cy="2073600"/>
          </a:xfrm>
          <a:prstGeom prst="rect">
            <a:avLst/>
          </a:prstGeom>
        </p:spPr>
      </p:pic>
      <p:pic>
        <p:nvPicPr>
          <p:cNvPr id="21" name="図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4965" y="1456608"/>
            <a:ext cx="464919" cy="464919"/>
          </a:xfrm>
          <a:prstGeom prst="rect">
            <a:avLst/>
          </a:prstGeom>
        </p:spPr>
      </p:pic>
      <p:pic>
        <p:nvPicPr>
          <p:cNvPr id="22" name="図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4965" y="1991600"/>
            <a:ext cx="464919" cy="464919"/>
          </a:xfrm>
          <a:prstGeom prst="rect">
            <a:avLst/>
          </a:prstGeom>
        </p:spPr>
      </p:pic>
      <p:pic>
        <p:nvPicPr>
          <p:cNvPr id="23" name="図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4446" y="2526592"/>
            <a:ext cx="464919" cy="464919"/>
          </a:xfrm>
          <a:prstGeom prst="rect">
            <a:avLst/>
          </a:prstGeom>
        </p:spPr>
      </p:pic>
      <p:pic>
        <p:nvPicPr>
          <p:cNvPr id="24" name="図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4965" y="922671"/>
            <a:ext cx="464919" cy="464919"/>
          </a:xfrm>
          <a:prstGeom prst="rect">
            <a:avLst/>
          </a:prstGeom>
        </p:spPr>
      </p:pic>
      <p:pic>
        <p:nvPicPr>
          <p:cNvPr id="26" name="図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0500" y="3838427"/>
            <a:ext cx="2073600" cy="2073600"/>
          </a:xfrm>
          <a:prstGeom prst="rect">
            <a:avLst/>
          </a:prstGeom>
        </p:spPr>
      </p:pic>
      <p:sp>
        <p:nvSpPr>
          <p:cNvPr id="25" name="タイトル 1"/>
          <p:cNvSpPr txBox="1">
            <a:spLocks/>
          </p:cNvSpPr>
          <p:nvPr/>
        </p:nvSpPr>
        <p:spPr>
          <a:xfrm>
            <a:off x="345855" y="102747"/>
            <a:ext cx="11408735" cy="4509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fr-FR" altLang="ja-JP" sz="2600" dirty="0">
                <a:solidFill>
                  <a:schemeClr val="bg1"/>
                </a:solidFill>
                <a:latin typeface="Corbel" panose="020B0503020204020204" pitchFamily="34" charset="0"/>
                <a:ea typeface="メイリオ" panose="020B0604030504040204" pitchFamily="50" charset="-128"/>
                <a:cs typeface="メイリオ" panose="020B0604030504040204" pitchFamily="50" charset="-128"/>
              </a:rPr>
              <a:t>Achat et leasing d’ordinateurs</a:t>
            </a:r>
            <a:endParaRPr lang="ja-JP" altLang="en-US" sz="2600" dirty="0">
              <a:solidFill>
                <a:schemeClr val="bg1"/>
              </a:solidFill>
              <a:latin typeface="Corbel" panose="020B0503020204020204" pitchFamily="34" charset="0"/>
              <a:ea typeface="メイリオ" panose="020B0604030504040204" pitchFamily="50" charset="-128"/>
              <a:cs typeface="メイリオ" panose="020B0604030504040204" pitchFamily="50" charset="-128"/>
            </a:endParaRPr>
          </a:p>
        </p:txBody>
      </p:sp>
      <p:sp>
        <p:nvSpPr>
          <p:cNvPr id="27" name="フッター プレースホルダー 2"/>
          <p:cNvSpPr txBox="1">
            <a:spLocks/>
          </p:cNvSpPr>
          <p:nvPr/>
        </p:nvSpPr>
        <p:spPr>
          <a:xfrm>
            <a:off x="6955267" y="6356350"/>
            <a:ext cx="41148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s-ES" altLang="ja-JP" dirty="0">
                <a:latin typeface="Corbel" panose="020B0503020204020204" pitchFamily="34" charset="0"/>
              </a:rPr>
              <a:t>© SUCRECUBE Technologies</a:t>
            </a:r>
            <a:endParaRPr lang="ja-JP" altLang="en-US" dirty="0">
              <a:latin typeface="Corbel" panose="020B0503020204020204" pitchFamily="34" charset="0"/>
            </a:endParaRPr>
          </a:p>
        </p:txBody>
      </p:sp>
    </p:spTree>
    <p:extLst>
      <p:ext uri="{BB962C8B-B14F-4D97-AF65-F5344CB8AC3E}">
        <p14:creationId xmlns:p14="http://schemas.microsoft.com/office/powerpoint/2010/main" val="2831849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12192000" cy="613317"/>
          </a:xfrm>
          <a:prstGeom prst="rect">
            <a:avLst/>
          </a:prstGeom>
          <a:solidFill>
            <a:srgbClr val="33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orbel" panose="020B0503020204020204" pitchFamily="34" charset="0"/>
            </a:endParaRPr>
          </a:p>
        </p:txBody>
      </p:sp>
      <p:sp>
        <p:nvSpPr>
          <p:cNvPr id="5" name="テキスト ボックス 4"/>
          <p:cNvSpPr txBox="1"/>
          <p:nvPr/>
        </p:nvSpPr>
        <p:spPr>
          <a:xfrm>
            <a:off x="2694343" y="1350292"/>
            <a:ext cx="9089670" cy="1323439"/>
          </a:xfrm>
          <a:prstGeom prst="rect">
            <a:avLst/>
          </a:prstGeom>
          <a:noFill/>
        </p:spPr>
        <p:txBody>
          <a:bodyPr wrap="square" rtlCol="0">
            <a:spAutoFit/>
          </a:bodyPr>
          <a:lstStyle/>
          <a:p>
            <a:r>
              <a:rPr lang="fr-FR" altLang="ja-JP" sz="1600" dirty="0">
                <a:latin typeface="Corbel" panose="020B0503020204020204" pitchFamily="34" charset="0"/>
                <a:ea typeface="メイリオ" panose="020B0604030504040204" pitchFamily="50" charset="-128"/>
                <a:cs typeface="メイリオ" panose="020B0604030504040204" pitchFamily="50" charset="-128"/>
              </a:rPr>
              <a:t>Et si vous aidiez vos employés à améliorer leurs compétences en informatique ?</a:t>
            </a:r>
            <a:endParaRPr lang="ja-JP" altLang="en-US" sz="1600" dirty="0">
              <a:latin typeface="Corbel" panose="020B0503020204020204" pitchFamily="34" charset="0"/>
              <a:ea typeface="メイリオ" panose="020B0604030504040204" pitchFamily="50" charset="-128"/>
              <a:cs typeface="メイリオ" panose="020B0604030504040204" pitchFamily="50" charset="-128"/>
            </a:endParaRPr>
          </a:p>
          <a:p>
            <a:r>
              <a:rPr lang="fr-FR" altLang="ja-JP" sz="1600" dirty="0">
                <a:latin typeface="Corbel" panose="020B0503020204020204" pitchFamily="34" charset="0"/>
                <a:ea typeface="メイリオ" panose="020B0604030504040204" pitchFamily="50" charset="-128"/>
                <a:cs typeface="メイリオ" panose="020B0604030504040204" pitchFamily="50" charset="-128"/>
              </a:rPr>
              <a:t>Alors que les scandales de fuite de données se multiplient ces derniers temps, la sensibilisation du personnel aux questions informatiques est devenue un élément clef de la sécurité. </a:t>
            </a:r>
          </a:p>
          <a:p>
            <a:r>
              <a:rPr lang="fr-FR" altLang="ja-JP" sz="1600" dirty="0">
                <a:latin typeface="Corbel" panose="020B0503020204020204" pitchFamily="34" charset="0"/>
                <a:ea typeface="メイリオ" panose="020B0604030504040204" pitchFamily="50" charset="-128"/>
                <a:cs typeface="メイリオ" panose="020B0604030504040204" pitchFamily="50" charset="-128"/>
              </a:rPr>
              <a:t>Loin des classiques conférences où l’auditoire ne fait qu’écouter, </a:t>
            </a:r>
            <a:r>
              <a:rPr lang="fr-FR" altLang="ja-JP" sz="1600" dirty="0" err="1">
                <a:latin typeface="Corbel" panose="020B0503020204020204" pitchFamily="34" charset="0"/>
                <a:ea typeface="メイリオ" panose="020B0604030504040204" pitchFamily="50" charset="-128"/>
                <a:cs typeface="メイリオ" panose="020B0604030504040204" pitchFamily="50" charset="-128"/>
              </a:rPr>
              <a:t>Sucrecube</a:t>
            </a:r>
            <a:r>
              <a:rPr lang="fr-FR" altLang="ja-JP" sz="1600" dirty="0">
                <a:latin typeface="Corbel" panose="020B0503020204020204" pitchFamily="34" charset="0"/>
                <a:ea typeface="メイリオ" panose="020B0604030504040204" pitchFamily="50" charset="-128"/>
                <a:cs typeface="メイリオ" panose="020B0604030504040204" pitchFamily="50" charset="-128"/>
              </a:rPr>
              <a:t> propose des formations de mise en situation réelle pour mieux cibler les compétences à améliorer chez chaque participant.</a:t>
            </a:r>
            <a:endParaRPr lang="ja-JP" altLang="en-US" sz="1600" dirty="0">
              <a:latin typeface="Corbel" panose="020B0503020204020204" pitchFamily="34" charset="0"/>
              <a:ea typeface="メイリオ" panose="020B0604030504040204" pitchFamily="50" charset="-128"/>
              <a:cs typeface="メイリオ" panose="020B0604030504040204" pitchFamily="50" charset="-128"/>
            </a:endParaRPr>
          </a:p>
        </p:txBody>
      </p:sp>
      <p:sp>
        <p:nvSpPr>
          <p:cNvPr id="6" name="テキスト ボックス 5"/>
          <p:cNvSpPr txBox="1"/>
          <p:nvPr/>
        </p:nvSpPr>
        <p:spPr>
          <a:xfrm>
            <a:off x="2699939" y="841749"/>
            <a:ext cx="9084074" cy="461665"/>
          </a:xfrm>
          <a:prstGeom prst="rect">
            <a:avLst/>
          </a:prstGeom>
          <a:noFill/>
        </p:spPr>
        <p:txBody>
          <a:bodyPr wrap="square" rtlCol="0">
            <a:spAutoFit/>
          </a:bodyPr>
          <a:lstStyle/>
          <a:p>
            <a:r>
              <a:rPr lang="fr-FR" altLang="ja-JP" sz="2400" dirty="0">
                <a:latin typeface="Corbel" panose="020B0503020204020204" pitchFamily="34" charset="0"/>
                <a:ea typeface="メイリオ" panose="020B0604030504040204" pitchFamily="50" charset="-128"/>
                <a:cs typeface="メイリオ" panose="020B0604030504040204" pitchFamily="50" charset="-128"/>
              </a:rPr>
              <a:t>Améliorez les compétences informatiques de vos employés</a:t>
            </a:r>
            <a:endParaRPr lang="ja-JP" altLang="en-US" sz="2400" dirty="0">
              <a:latin typeface="Corbel" panose="020B0503020204020204" pitchFamily="34" charset="0"/>
              <a:ea typeface="メイリオ" panose="020B0604030504040204" pitchFamily="50" charset="-128"/>
              <a:cs typeface="メイリオ" panose="020B0604030504040204" pitchFamily="50" charset="-128"/>
            </a:endParaRP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974" y="943539"/>
            <a:ext cx="2086631" cy="2086631"/>
          </a:xfrm>
          <a:prstGeom prst="rect">
            <a:avLst/>
          </a:prstGeom>
        </p:spPr>
      </p:pic>
      <p:sp>
        <p:nvSpPr>
          <p:cNvPr id="20"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latin typeface="Corbel" panose="020B0503020204020204" pitchFamily="34" charset="0"/>
            </a:endParaRPr>
          </a:p>
        </p:txBody>
      </p:sp>
      <p:sp>
        <p:nvSpPr>
          <p:cNvPr id="26" name="テキスト ボックス 25"/>
          <p:cNvSpPr txBox="1"/>
          <p:nvPr/>
        </p:nvSpPr>
        <p:spPr>
          <a:xfrm>
            <a:off x="4329830" y="4747743"/>
            <a:ext cx="3562694" cy="369332"/>
          </a:xfrm>
          <a:prstGeom prst="rect">
            <a:avLst/>
          </a:prstGeom>
          <a:noFill/>
        </p:spPr>
        <p:txBody>
          <a:bodyPr wrap="square" rtlCol="0">
            <a:spAutoFit/>
          </a:bodyPr>
          <a:lstStyle/>
          <a:p>
            <a:pPr algn="ctr"/>
            <a:r>
              <a:rPr lang="fr-FR" altLang="ja-JP" b="1" u="sng" dirty="0">
                <a:latin typeface="Corbel" panose="020B0503020204020204" pitchFamily="34" charset="0"/>
                <a:ea typeface="メイリオ" panose="020B0604030504040204" pitchFamily="50" charset="-128"/>
                <a:cs typeface="メイリオ" panose="020B0604030504040204" pitchFamily="50" charset="-128"/>
              </a:rPr>
              <a:t>Formations proposées</a:t>
            </a:r>
          </a:p>
        </p:txBody>
      </p:sp>
      <p:sp>
        <p:nvSpPr>
          <p:cNvPr id="31" name="スライド番号プレースホルダー 4"/>
          <p:cNvSpPr>
            <a:spLocks noGrp="1"/>
          </p:cNvSpPr>
          <p:nvPr>
            <p:ph type="sldNum" sz="quarter" idx="12"/>
          </p:nvPr>
        </p:nvSpPr>
        <p:spPr>
          <a:xfrm>
            <a:off x="11070066" y="6356350"/>
            <a:ext cx="283733" cy="365125"/>
          </a:xfrm>
        </p:spPr>
        <p:txBody>
          <a:bodyPr/>
          <a:lstStyle/>
          <a:p>
            <a:fld id="{8A9247E4-6DBF-40B0-A4D0-4E3333146198}" type="slidenum">
              <a:rPr kumimoji="1" lang="ja-JP" altLang="en-US" smtClean="0">
                <a:latin typeface="Corbel" panose="020B0503020204020204" pitchFamily="34" charset="0"/>
              </a:rPr>
              <a:t>9</a:t>
            </a:fld>
            <a:endParaRPr kumimoji="1" lang="ja-JP" altLang="en-US" dirty="0">
              <a:latin typeface="Corbel" panose="020B0503020204020204" pitchFamily="34" charset="0"/>
            </a:endParaRPr>
          </a:p>
        </p:txBody>
      </p:sp>
      <p:sp>
        <p:nvSpPr>
          <p:cNvPr id="36" name="テキスト ボックス 35"/>
          <p:cNvSpPr txBox="1"/>
          <p:nvPr/>
        </p:nvSpPr>
        <p:spPr>
          <a:xfrm>
            <a:off x="8175047" y="4728312"/>
            <a:ext cx="3706014" cy="369332"/>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fr-FR" altLang="ja-JP" b="1" u="sng" dirty="0">
                <a:latin typeface="Corbel" panose="020B0503020204020204" pitchFamily="34" charset="0"/>
                <a:ea typeface="メイリオ" panose="020B0604030504040204" pitchFamily="50" charset="-128"/>
                <a:cs typeface="メイリオ" panose="020B0604030504040204" pitchFamily="50" charset="-128"/>
              </a:rPr>
              <a:t>Stages</a:t>
            </a:r>
          </a:p>
        </p:txBody>
      </p:sp>
      <p:sp>
        <p:nvSpPr>
          <p:cNvPr id="48" name="テキスト ボックス 47"/>
          <p:cNvSpPr txBox="1"/>
          <p:nvPr/>
        </p:nvSpPr>
        <p:spPr>
          <a:xfrm>
            <a:off x="325165" y="4672695"/>
            <a:ext cx="3493718" cy="584775"/>
          </a:xfrm>
          <a:prstGeom prst="rect">
            <a:avLst/>
          </a:prstGeom>
          <a:noFill/>
        </p:spPr>
        <p:txBody>
          <a:bodyPr wrap="square" rtlCol="0">
            <a:spAutoFit/>
          </a:bodyPr>
          <a:lstStyle/>
          <a:p>
            <a:pPr algn="ctr"/>
            <a:r>
              <a:rPr lang="fr-FR" altLang="ja-JP" sz="1600" b="1" u="sng" dirty="0">
                <a:latin typeface="Corbel" panose="020B0503020204020204" pitchFamily="34" charset="0"/>
                <a:ea typeface="メイリオ" panose="020B0604030504040204" pitchFamily="50" charset="-128"/>
                <a:cs typeface="メイリオ" panose="020B0604030504040204" pitchFamily="50" charset="-128"/>
              </a:rPr>
              <a:t>Compatible avec la formation professionnelle</a:t>
            </a:r>
          </a:p>
        </p:txBody>
      </p:sp>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60122" y="3821130"/>
            <a:ext cx="720000" cy="720000"/>
          </a:xfrm>
          <a:prstGeom prst="rect">
            <a:avLst/>
          </a:prstGeom>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72513" y="3810041"/>
            <a:ext cx="720000" cy="720000"/>
          </a:xfrm>
          <a:prstGeom prst="rect">
            <a:avLst/>
          </a:prstGeom>
        </p:spPr>
      </p:pic>
      <p:pic>
        <p:nvPicPr>
          <p:cNvPr id="10" name="図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84904" y="3801195"/>
            <a:ext cx="720000" cy="720000"/>
          </a:xfrm>
          <a:prstGeom prst="rect">
            <a:avLst/>
          </a:prstGeom>
        </p:spPr>
      </p:pic>
      <p:sp>
        <p:nvSpPr>
          <p:cNvPr id="16" name="タイトル 1"/>
          <p:cNvSpPr txBox="1">
            <a:spLocks/>
          </p:cNvSpPr>
          <p:nvPr/>
        </p:nvSpPr>
        <p:spPr>
          <a:xfrm>
            <a:off x="345855" y="102747"/>
            <a:ext cx="11408735" cy="4509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fr-FR" altLang="ja-JP" sz="2600" dirty="0">
                <a:solidFill>
                  <a:schemeClr val="bg1"/>
                </a:solidFill>
                <a:latin typeface="Corbel" panose="020B0503020204020204" pitchFamily="34" charset="0"/>
                <a:ea typeface="メイリオ" panose="020B0604030504040204" pitchFamily="50" charset="-128"/>
                <a:cs typeface="メイリオ" panose="020B0604030504040204" pitchFamily="50" charset="-128"/>
              </a:rPr>
              <a:t>Formations en informatique pour les entreprises</a:t>
            </a:r>
            <a:endParaRPr lang="ja-JP" altLang="en-US" sz="2600" dirty="0">
              <a:solidFill>
                <a:schemeClr val="bg1"/>
              </a:solidFill>
              <a:latin typeface="Corbel" panose="020B0503020204020204" pitchFamily="34" charset="0"/>
              <a:ea typeface="メイリオ" panose="020B0604030504040204" pitchFamily="50" charset="-128"/>
              <a:cs typeface="メイリオ" panose="020B0604030504040204" pitchFamily="50" charset="-128"/>
            </a:endParaRPr>
          </a:p>
        </p:txBody>
      </p:sp>
      <p:sp>
        <p:nvSpPr>
          <p:cNvPr id="17" name="フッター プレースホルダー 2"/>
          <p:cNvSpPr txBox="1">
            <a:spLocks/>
          </p:cNvSpPr>
          <p:nvPr/>
        </p:nvSpPr>
        <p:spPr>
          <a:xfrm>
            <a:off x="6955267" y="6356350"/>
            <a:ext cx="41148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s-ES" altLang="ja-JP" dirty="0">
                <a:latin typeface="Corbel" panose="020B0503020204020204" pitchFamily="34" charset="0"/>
              </a:rPr>
              <a:t>© SUCRECUBE Technologies</a:t>
            </a:r>
            <a:endParaRPr lang="ja-JP" altLang="en-US" dirty="0">
              <a:latin typeface="Corbel" panose="020B0503020204020204" pitchFamily="34" charset="0"/>
            </a:endParaRPr>
          </a:p>
        </p:txBody>
      </p:sp>
      <p:sp>
        <p:nvSpPr>
          <p:cNvPr id="2" name="テキスト ボックス 1"/>
          <p:cNvSpPr txBox="1"/>
          <p:nvPr/>
        </p:nvSpPr>
        <p:spPr>
          <a:xfrm>
            <a:off x="465437" y="5247285"/>
            <a:ext cx="3353446" cy="1384995"/>
          </a:xfrm>
          <a:prstGeom prst="rect">
            <a:avLst/>
          </a:prstGeom>
          <a:noFill/>
        </p:spPr>
        <p:txBody>
          <a:bodyPr wrap="square" rtlCol="0">
            <a:spAutoFit/>
          </a:bodyPr>
          <a:lstStyle/>
          <a:p>
            <a:r>
              <a:rPr lang="fr-FR" altLang="ja-JP" sz="1200" dirty="0">
                <a:latin typeface="Corbel" panose="020B0503020204020204" pitchFamily="34" charset="0"/>
                <a:ea typeface="メイリオ" panose="020B0604030504040204" pitchFamily="50" charset="-128"/>
                <a:cs typeface="メイリオ" panose="020B0604030504040204" pitchFamily="50" charset="-128"/>
              </a:rPr>
              <a:t>Notre entreprise étant reconnue en tant que « Prestataire de Formation Professionnelle », tout ou partie des frais de formation peuvent être pris en charge par un OPCA (Organisme Paritaire Collecteur Agréé)</a:t>
            </a:r>
            <a:br>
              <a:rPr lang="fr-FR" altLang="ja-JP" sz="1200" dirty="0">
                <a:latin typeface="Corbel" panose="020B0503020204020204" pitchFamily="34" charset="0"/>
                <a:ea typeface="メイリオ" panose="020B0604030504040204" pitchFamily="50" charset="-128"/>
                <a:cs typeface="メイリオ" panose="020B0604030504040204" pitchFamily="50" charset="-128"/>
              </a:rPr>
            </a:br>
            <a:r>
              <a:rPr lang="fr-FR" altLang="ja-JP" sz="1200" dirty="0">
                <a:solidFill>
                  <a:srgbClr val="FF0000"/>
                </a:solidFill>
                <a:latin typeface="Corbel" panose="020B0503020204020204" pitchFamily="34" charset="0"/>
                <a:ea typeface="メイリオ" panose="020B0604030504040204" pitchFamily="50" charset="-128"/>
                <a:cs typeface="メイリオ" panose="020B0604030504040204" pitchFamily="50" charset="-128"/>
              </a:rPr>
              <a:t>※Voir la section FAQ pour plus de détails</a:t>
            </a:r>
            <a:endParaRPr lang="ja-JP" altLang="fr-FR" sz="1200" dirty="0">
              <a:solidFill>
                <a:srgbClr val="FF0000"/>
              </a:solidFill>
              <a:latin typeface="Corbel" panose="020B0503020204020204" pitchFamily="34" charset="0"/>
              <a:ea typeface="メイリオ" panose="020B0604030504040204" pitchFamily="50" charset="-128"/>
              <a:cs typeface="メイリオ" panose="020B0604030504040204" pitchFamily="50" charset="-128"/>
            </a:endParaRPr>
          </a:p>
          <a:p>
            <a:endParaRPr kumimoji="1" lang="ja-JP" altLang="en-US" sz="1200" dirty="0">
              <a:latin typeface="Corbel" panose="020B0503020204020204" pitchFamily="34" charset="0"/>
            </a:endParaRPr>
          </a:p>
        </p:txBody>
      </p:sp>
      <p:sp>
        <p:nvSpPr>
          <p:cNvPr id="4" name="テキスト ボックス 3"/>
          <p:cNvSpPr txBox="1"/>
          <p:nvPr/>
        </p:nvSpPr>
        <p:spPr>
          <a:xfrm>
            <a:off x="8301519" y="5147895"/>
            <a:ext cx="3453071" cy="1200329"/>
          </a:xfrm>
          <a:prstGeom prst="rect">
            <a:avLst/>
          </a:prstGeom>
          <a:noFill/>
        </p:spPr>
        <p:txBody>
          <a:bodyPr wrap="square" rtlCol="0">
            <a:spAutoFit/>
          </a:bodyPr>
          <a:lstStyle/>
          <a:p>
            <a:r>
              <a:rPr lang="fr-FR" altLang="ja-JP" sz="1200" dirty="0">
                <a:latin typeface="Corbel" panose="020B0503020204020204" pitchFamily="34" charset="0"/>
                <a:ea typeface="メイリオ" panose="020B0604030504040204" pitchFamily="50" charset="-128"/>
                <a:cs typeface="メイリオ" panose="020B0604030504040204" pitchFamily="50" charset="-128"/>
              </a:rPr>
              <a:t>En groupe (de 3 à 5 personnes) ou en individuel. Nous proposons des formations adaptées au niveau de chacun. </a:t>
            </a:r>
          </a:p>
          <a:p>
            <a:r>
              <a:rPr lang="fr-FR" altLang="ja-JP" sz="1200" dirty="0">
                <a:latin typeface="Corbel" panose="020B0503020204020204" pitchFamily="34" charset="0"/>
                <a:ea typeface="メイリオ" panose="020B0604030504040204" pitchFamily="50" charset="-128"/>
                <a:cs typeface="メイリオ" panose="020B0604030504040204" pitchFamily="50" charset="-128"/>
              </a:rPr>
              <a:t>Possibilité de suivre la formation dans nos bureaux ou directement dans votre entreprise.</a:t>
            </a:r>
          </a:p>
          <a:p>
            <a:endParaRPr kumimoji="1" lang="ja-JP" altLang="en-US" sz="1200" dirty="0">
              <a:latin typeface="Corbel" panose="020B0503020204020204" pitchFamily="34" charset="0"/>
            </a:endParaRPr>
          </a:p>
        </p:txBody>
      </p:sp>
      <p:sp>
        <p:nvSpPr>
          <p:cNvPr id="11" name="テキスト ボックス 10"/>
          <p:cNvSpPr txBox="1"/>
          <p:nvPr/>
        </p:nvSpPr>
        <p:spPr>
          <a:xfrm>
            <a:off x="4542183" y="5177958"/>
            <a:ext cx="3350341" cy="646331"/>
          </a:xfrm>
          <a:prstGeom prst="rect">
            <a:avLst/>
          </a:prstGeom>
          <a:noFill/>
        </p:spPr>
        <p:txBody>
          <a:bodyPr wrap="square" rtlCol="0">
            <a:spAutoFit/>
          </a:bodyPr>
          <a:lstStyle/>
          <a:p>
            <a:r>
              <a:rPr lang="fr-FR" altLang="ja-JP" sz="1200" dirty="0">
                <a:latin typeface="Corbel" panose="020B0503020204020204" pitchFamily="34" charset="0"/>
                <a:ea typeface="メイリオ" panose="020B0604030504040204" pitchFamily="50" charset="-128"/>
                <a:cs typeface="メイリオ" panose="020B0604030504040204" pitchFamily="50" charset="-128"/>
              </a:rPr>
              <a:t>Microsoft Office (Windows 7,10, Excel</a:t>
            </a:r>
            <a:r>
              <a:rPr lang="fr-FR" altLang="ja-JP" sz="1200" kern="0" dirty="0">
                <a:latin typeface="Corbel" panose="020B0503020204020204" pitchFamily="34" charset="0"/>
                <a:ea typeface="メイリオ" panose="020B0604030504040204" pitchFamily="50" charset="-128"/>
                <a:cs typeface="メイリオ" panose="020B0604030504040204" pitchFamily="50" charset="-128"/>
              </a:rPr>
              <a:t>, </a:t>
            </a:r>
            <a:r>
              <a:rPr lang="fr-FR" altLang="ja-JP" sz="1200" dirty="0">
                <a:latin typeface="Corbel" panose="020B0503020204020204" pitchFamily="34" charset="0"/>
                <a:ea typeface="メイリオ" panose="020B0604030504040204" pitchFamily="50" charset="-128"/>
                <a:cs typeface="メイリオ" panose="020B0604030504040204" pitchFamily="50" charset="-128"/>
              </a:rPr>
              <a:t>Word, PowerPoint), sécurité des données, outils de travail utilisant Excel ou Access, etc. </a:t>
            </a:r>
            <a:endParaRPr kumimoji="1" lang="ja-JP" altLang="en-US" sz="1200" dirty="0"/>
          </a:p>
        </p:txBody>
      </p:sp>
    </p:spTree>
    <p:extLst>
      <p:ext uri="{BB962C8B-B14F-4D97-AF65-F5344CB8AC3E}">
        <p14:creationId xmlns:p14="http://schemas.microsoft.com/office/powerpoint/2010/main" val="42568675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7980</TotalTime>
  <Words>2584</Words>
  <Application>Microsoft Office PowerPoint</Application>
  <PresentationFormat>ワイド画面</PresentationFormat>
  <Paragraphs>271</Paragraphs>
  <Slides>17</Slides>
  <Notes>3</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17</vt:i4>
      </vt:variant>
    </vt:vector>
  </HeadingPairs>
  <TitlesOfParts>
    <vt:vector size="24" baseType="lpstr">
      <vt:lpstr>ＭＳ Ｐゴシック</vt:lpstr>
      <vt:lpstr>メイリオ</vt:lpstr>
      <vt:lpstr>Arial</vt:lpstr>
      <vt:lpstr>Calibri</vt:lpstr>
      <vt:lpstr>Calibri Light</vt:lpstr>
      <vt:lpstr>Corbel</vt:lpstr>
      <vt:lpstr>Office テーマ</vt:lpstr>
      <vt:lpstr>PowerPoint プレゼンテーション</vt:lpstr>
      <vt:lpstr>PowerPoint プレゼンテーション</vt:lpstr>
      <vt:lpstr>SUCRECUBE Technologies : qui sommes-nous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m.kobayashi</dc:creator>
  <cp:lastModifiedBy>m.kobayashi</cp:lastModifiedBy>
  <cp:revision>1268</cp:revision>
  <cp:lastPrinted>2018-01-22T09:58:16Z</cp:lastPrinted>
  <dcterms:created xsi:type="dcterms:W3CDTF">2017-09-20T12:29:34Z</dcterms:created>
  <dcterms:modified xsi:type="dcterms:W3CDTF">2020-01-13T14:54:25Z</dcterms:modified>
</cp:coreProperties>
</file>