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79" r:id="rId2"/>
    <p:sldId id="295" r:id="rId3"/>
    <p:sldId id="293" r:id="rId4"/>
    <p:sldId id="294" r:id="rId5"/>
    <p:sldId id="292" r:id="rId6"/>
    <p:sldId id="267" r:id="rId7"/>
    <p:sldId id="274" r:id="rId8"/>
    <p:sldId id="282" r:id="rId9"/>
    <p:sldId id="288" r:id="rId10"/>
    <p:sldId id="280" r:id="rId11"/>
    <p:sldId id="286" r:id="rId12"/>
    <p:sldId id="284" r:id="rId13"/>
    <p:sldId id="283" r:id="rId14"/>
    <p:sldId id="298" r:id="rId15"/>
    <p:sldId id="285" r:id="rId16"/>
    <p:sldId id="276" r:id="rId17"/>
    <p:sldId id="297" r:id="rId18"/>
    <p:sldId id="296" r:id="rId19"/>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6" userDrawn="1">
          <p15:clr>
            <a:srgbClr val="A4A3A4"/>
          </p15:clr>
        </p15:guide>
        <p15:guide id="2" pos="742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BF7"/>
    <a:srgbClr val="3399CC"/>
    <a:srgbClr val="66CCCC"/>
    <a:srgbClr val="AFA3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濃色スタイル 1 - アクセント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9" autoAdjust="0"/>
    <p:restoredTop sz="94647" autoAdjust="0"/>
  </p:normalViewPr>
  <p:slideViewPr>
    <p:cSldViewPr snapToGrid="0" showGuides="1">
      <p:cViewPr varScale="1">
        <p:scale>
          <a:sx n="80" d="100"/>
          <a:sy n="80" d="100"/>
        </p:scale>
        <p:origin x="120" y="498"/>
      </p:cViewPr>
      <p:guideLst>
        <p:guide orient="horz" pos="4156"/>
        <p:guide pos="7423"/>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0CD9A19-44F1-42CD-A8F4-846C1094FD04}" type="datetimeFigureOut">
              <a:rPr kumimoji="1" lang="ja-JP" altLang="en-US" smtClean="0"/>
              <a:t>2020/1/13</a:t>
            </a:fld>
            <a:endParaRPr kumimoji="1" lang="ja-JP" altLang="en-US"/>
          </a:p>
        </p:txBody>
      </p:sp>
      <p:sp>
        <p:nvSpPr>
          <p:cNvPr id="4" name="フッター プレースホルダー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AFF9300-9386-4C87-B8DA-578DFB803503}" type="slidenum">
              <a:rPr kumimoji="1" lang="ja-JP" altLang="en-US" smtClean="0"/>
              <a:t>‹#›</a:t>
            </a:fld>
            <a:endParaRPr kumimoji="1" lang="ja-JP" altLang="en-US"/>
          </a:p>
        </p:txBody>
      </p:sp>
    </p:spTree>
    <p:extLst>
      <p:ext uri="{BB962C8B-B14F-4D97-AF65-F5344CB8AC3E}">
        <p14:creationId xmlns:p14="http://schemas.microsoft.com/office/powerpoint/2010/main" val="224272313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FC44D35-DB6D-49D6-8EFC-464F97F84D72}" type="datetimeFigureOut">
              <a:rPr kumimoji="1" lang="ja-JP" altLang="en-US" smtClean="0"/>
              <a:t>2020/1/13</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E89D596-EF4A-4EE5-B800-2E8B7EFF6F7B}" type="slidenum">
              <a:rPr kumimoji="1" lang="ja-JP" altLang="en-US" smtClean="0"/>
              <a:t>‹#›</a:t>
            </a:fld>
            <a:endParaRPr kumimoji="1" lang="ja-JP" altLang="en-US"/>
          </a:p>
        </p:txBody>
      </p:sp>
    </p:spTree>
    <p:extLst>
      <p:ext uri="{BB962C8B-B14F-4D97-AF65-F5344CB8AC3E}">
        <p14:creationId xmlns:p14="http://schemas.microsoft.com/office/powerpoint/2010/main" val="329432261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1425"/>
            <a:ext cx="59531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7E89D596-EF4A-4EE5-B800-2E8B7EFF6F7B}" type="slidenum">
              <a:rPr kumimoji="1" lang="ja-JP" altLang="en-US" smtClean="0"/>
              <a:t>2</a:t>
            </a:fld>
            <a:endParaRPr kumimoji="1" lang="ja-JP" altLang="en-US"/>
          </a:p>
        </p:txBody>
      </p:sp>
    </p:spTree>
    <p:extLst>
      <p:ext uri="{BB962C8B-B14F-4D97-AF65-F5344CB8AC3E}">
        <p14:creationId xmlns:p14="http://schemas.microsoft.com/office/powerpoint/2010/main" val="213384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1425"/>
            <a:ext cx="5953125" cy="334962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E89D596-EF4A-4EE5-B800-2E8B7EFF6F7B}" type="slidenum">
              <a:rPr kumimoji="1" lang="ja-JP" altLang="en-US" smtClean="0"/>
              <a:t>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547825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1425"/>
            <a:ext cx="59531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E89D596-EF4A-4EE5-B800-2E8B7EFF6F7B}" type="slidenum">
              <a:rPr kumimoji="1" lang="ja-JP" altLang="en-US" smtClean="0"/>
              <a:t>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11377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1425"/>
            <a:ext cx="59531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E89D596-EF4A-4EE5-B800-2E8B7EFF6F7B}" type="slidenum">
              <a:rPr kumimoji="1" lang="ja-JP" altLang="en-US" smtClean="0"/>
              <a:t>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06374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8B97A42-EB35-4C3F-ADED-C91D10D7F202}" type="datetime1">
              <a:rPr kumimoji="1" lang="ja-JP" altLang="en-US" smtClean="0"/>
              <a:t>2020/1/13</a:t>
            </a:fld>
            <a:endParaRPr kumimoji="1" lang="ja-JP" altLang="en-US"/>
          </a:p>
        </p:txBody>
      </p:sp>
      <p:sp>
        <p:nvSpPr>
          <p:cNvPr id="5" name="フッター プレースホルダー 4"/>
          <p:cNvSpPr>
            <a:spLocks noGrp="1"/>
          </p:cNvSpPr>
          <p:nvPr>
            <p:ph type="ftr" sz="quarter" idx="11"/>
          </p:nvPr>
        </p:nvSpPr>
        <p:spPr/>
        <p:txBody>
          <a:bodyPr/>
          <a:lstStyle/>
          <a:p>
            <a:r>
              <a:rPr kumimoji="1" lang="es-ES" altLang="ja-JP"/>
              <a:t>© SUCRECUBE Technologies</a:t>
            </a:r>
            <a:endParaRPr kumimoji="1" lang="ja-JP" altLang="en-US"/>
          </a:p>
        </p:txBody>
      </p:sp>
      <p:sp>
        <p:nvSpPr>
          <p:cNvPr id="6" name="スライド番号プレースホルダー 5"/>
          <p:cNvSpPr>
            <a:spLocks noGrp="1"/>
          </p:cNvSpPr>
          <p:nvPr>
            <p:ph type="sldNum" sz="quarter" idx="12"/>
          </p:nvPr>
        </p:nvSpPr>
        <p:spPr/>
        <p:txBody>
          <a:bodyPr/>
          <a:lstStyle/>
          <a:p>
            <a:fld id="{8A9247E4-6DBF-40B0-A4D0-4E3333146198}" type="slidenum">
              <a:rPr kumimoji="1" lang="ja-JP" altLang="en-US" smtClean="0"/>
              <a:t>‹#›</a:t>
            </a:fld>
            <a:endParaRPr kumimoji="1" lang="ja-JP" altLang="en-US"/>
          </a:p>
        </p:txBody>
      </p:sp>
    </p:spTree>
    <p:extLst>
      <p:ext uri="{BB962C8B-B14F-4D97-AF65-F5344CB8AC3E}">
        <p14:creationId xmlns:p14="http://schemas.microsoft.com/office/powerpoint/2010/main" val="100334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41A340C-DABE-472E-9F19-8D7BBE69D42A}" type="datetime1">
              <a:rPr kumimoji="1" lang="ja-JP" altLang="en-US" smtClean="0"/>
              <a:t>2020/1/13</a:t>
            </a:fld>
            <a:endParaRPr kumimoji="1" lang="ja-JP" altLang="en-US"/>
          </a:p>
        </p:txBody>
      </p:sp>
      <p:sp>
        <p:nvSpPr>
          <p:cNvPr id="5" name="フッター プレースホルダー 4"/>
          <p:cNvSpPr>
            <a:spLocks noGrp="1"/>
          </p:cNvSpPr>
          <p:nvPr>
            <p:ph type="ftr" sz="quarter" idx="11"/>
          </p:nvPr>
        </p:nvSpPr>
        <p:spPr/>
        <p:txBody>
          <a:bodyPr/>
          <a:lstStyle/>
          <a:p>
            <a:r>
              <a:rPr kumimoji="1" lang="es-ES" altLang="ja-JP"/>
              <a:t>© SUCRECUBE Technologies</a:t>
            </a:r>
            <a:endParaRPr kumimoji="1" lang="ja-JP" altLang="en-US"/>
          </a:p>
        </p:txBody>
      </p:sp>
      <p:sp>
        <p:nvSpPr>
          <p:cNvPr id="6" name="スライド番号プレースホルダー 5"/>
          <p:cNvSpPr>
            <a:spLocks noGrp="1"/>
          </p:cNvSpPr>
          <p:nvPr>
            <p:ph type="sldNum" sz="quarter" idx="12"/>
          </p:nvPr>
        </p:nvSpPr>
        <p:spPr/>
        <p:txBody>
          <a:bodyPr/>
          <a:lstStyle/>
          <a:p>
            <a:fld id="{8A9247E4-6DBF-40B0-A4D0-4E3333146198}" type="slidenum">
              <a:rPr kumimoji="1" lang="ja-JP" altLang="en-US" smtClean="0"/>
              <a:t>‹#›</a:t>
            </a:fld>
            <a:endParaRPr kumimoji="1" lang="ja-JP" altLang="en-US"/>
          </a:p>
        </p:txBody>
      </p:sp>
    </p:spTree>
    <p:extLst>
      <p:ext uri="{BB962C8B-B14F-4D97-AF65-F5344CB8AC3E}">
        <p14:creationId xmlns:p14="http://schemas.microsoft.com/office/powerpoint/2010/main" val="1832199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2"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3"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1184221-EADD-4558-B728-A1565D4426BC}" type="datetime1">
              <a:rPr kumimoji="1" lang="ja-JP" altLang="en-US" smtClean="0"/>
              <a:t>2020/1/13</a:t>
            </a:fld>
            <a:endParaRPr kumimoji="1" lang="ja-JP" altLang="en-US"/>
          </a:p>
        </p:txBody>
      </p:sp>
      <p:sp>
        <p:nvSpPr>
          <p:cNvPr id="5" name="フッター プレースホルダー 4"/>
          <p:cNvSpPr>
            <a:spLocks noGrp="1"/>
          </p:cNvSpPr>
          <p:nvPr>
            <p:ph type="ftr" sz="quarter" idx="11"/>
          </p:nvPr>
        </p:nvSpPr>
        <p:spPr/>
        <p:txBody>
          <a:bodyPr/>
          <a:lstStyle/>
          <a:p>
            <a:r>
              <a:rPr kumimoji="1" lang="es-ES" altLang="ja-JP"/>
              <a:t>© SUCRECUBE Technologies</a:t>
            </a:r>
            <a:endParaRPr kumimoji="1" lang="ja-JP" altLang="en-US"/>
          </a:p>
        </p:txBody>
      </p:sp>
      <p:sp>
        <p:nvSpPr>
          <p:cNvPr id="6" name="スライド番号プレースホルダー 5"/>
          <p:cNvSpPr>
            <a:spLocks noGrp="1"/>
          </p:cNvSpPr>
          <p:nvPr>
            <p:ph type="sldNum" sz="quarter" idx="12"/>
          </p:nvPr>
        </p:nvSpPr>
        <p:spPr/>
        <p:txBody>
          <a:bodyPr/>
          <a:lstStyle/>
          <a:p>
            <a:fld id="{8A9247E4-6DBF-40B0-A4D0-4E3333146198}" type="slidenum">
              <a:rPr kumimoji="1" lang="ja-JP" altLang="en-US" smtClean="0"/>
              <a:t>‹#›</a:t>
            </a:fld>
            <a:endParaRPr kumimoji="1" lang="ja-JP" altLang="en-US"/>
          </a:p>
        </p:txBody>
      </p:sp>
    </p:spTree>
    <p:extLst>
      <p:ext uri="{BB962C8B-B14F-4D97-AF65-F5344CB8AC3E}">
        <p14:creationId xmlns:p14="http://schemas.microsoft.com/office/powerpoint/2010/main" val="3958499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D5B1638-FC2A-4552-B51B-4553FBED68BB}" type="datetime1">
              <a:rPr kumimoji="1" lang="ja-JP" altLang="en-US" smtClean="0"/>
              <a:t>2020/1/13</a:t>
            </a:fld>
            <a:endParaRPr kumimoji="1" lang="ja-JP" altLang="en-US"/>
          </a:p>
        </p:txBody>
      </p:sp>
      <p:sp>
        <p:nvSpPr>
          <p:cNvPr id="5" name="フッター プレースホルダー 4"/>
          <p:cNvSpPr>
            <a:spLocks noGrp="1"/>
          </p:cNvSpPr>
          <p:nvPr>
            <p:ph type="ftr" sz="quarter" idx="11"/>
          </p:nvPr>
        </p:nvSpPr>
        <p:spPr/>
        <p:txBody>
          <a:bodyPr/>
          <a:lstStyle/>
          <a:p>
            <a:r>
              <a:rPr kumimoji="1" lang="es-ES" altLang="ja-JP"/>
              <a:t>© SUCRECUBE Technologies</a:t>
            </a:r>
            <a:endParaRPr kumimoji="1" lang="ja-JP" altLang="en-US"/>
          </a:p>
        </p:txBody>
      </p:sp>
      <p:sp>
        <p:nvSpPr>
          <p:cNvPr id="6" name="スライド番号プレースホルダー 5"/>
          <p:cNvSpPr>
            <a:spLocks noGrp="1"/>
          </p:cNvSpPr>
          <p:nvPr>
            <p:ph type="sldNum" sz="quarter" idx="12"/>
          </p:nvPr>
        </p:nvSpPr>
        <p:spPr/>
        <p:txBody>
          <a:bodyPr/>
          <a:lstStyle/>
          <a:p>
            <a:fld id="{8A9247E4-6DBF-40B0-A4D0-4E3333146198}" type="slidenum">
              <a:rPr kumimoji="1" lang="ja-JP" altLang="en-US" smtClean="0"/>
              <a:t>‹#›</a:t>
            </a:fld>
            <a:endParaRPr kumimoji="1" lang="ja-JP" altLang="en-US"/>
          </a:p>
        </p:txBody>
      </p:sp>
    </p:spTree>
    <p:extLst>
      <p:ext uri="{BB962C8B-B14F-4D97-AF65-F5344CB8AC3E}">
        <p14:creationId xmlns:p14="http://schemas.microsoft.com/office/powerpoint/2010/main" val="2567126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46"/>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07844F9-02DF-4306-B437-88DD83F1ED92}" type="datetime1">
              <a:rPr kumimoji="1" lang="ja-JP" altLang="en-US" smtClean="0"/>
              <a:t>2020/1/13</a:t>
            </a:fld>
            <a:endParaRPr kumimoji="1" lang="ja-JP" altLang="en-US"/>
          </a:p>
        </p:txBody>
      </p:sp>
      <p:sp>
        <p:nvSpPr>
          <p:cNvPr id="5" name="フッター プレースホルダー 4"/>
          <p:cNvSpPr>
            <a:spLocks noGrp="1"/>
          </p:cNvSpPr>
          <p:nvPr>
            <p:ph type="ftr" sz="quarter" idx="11"/>
          </p:nvPr>
        </p:nvSpPr>
        <p:spPr/>
        <p:txBody>
          <a:bodyPr/>
          <a:lstStyle/>
          <a:p>
            <a:r>
              <a:rPr kumimoji="1" lang="es-ES" altLang="ja-JP"/>
              <a:t>© SUCRECUBE Technologies</a:t>
            </a:r>
            <a:endParaRPr kumimoji="1" lang="ja-JP" altLang="en-US"/>
          </a:p>
        </p:txBody>
      </p:sp>
      <p:sp>
        <p:nvSpPr>
          <p:cNvPr id="6" name="スライド番号プレースホルダー 5"/>
          <p:cNvSpPr>
            <a:spLocks noGrp="1"/>
          </p:cNvSpPr>
          <p:nvPr>
            <p:ph type="sldNum" sz="quarter" idx="12"/>
          </p:nvPr>
        </p:nvSpPr>
        <p:spPr/>
        <p:txBody>
          <a:bodyPr/>
          <a:lstStyle/>
          <a:p>
            <a:fld id="{8A9247E4-6DBF-40B0-A4D0-4E3333146198}" type="slidenum">
              <a:rPr kumimoji="1" lang="ja-JP" altLang="en-US" smtClean="0"/>
              <a:t>‹#›</a:t>
            </a:fld>
            <a:endParaRPr kumimoji="1" lang="ja-JP" altLang="en-US"/>
          </a:p>
        </p:txBody>
      </p:sp>
    </p:spTree>
    <p:extLst>
      <p:ext uri="{BB962C8B-B14F-4D97-AF65-F5344CB8AC3E}">
        <p14:creationId xmlns:p14="http://schemas.microsoft.com/office/powerpoint/2010/main" val="1925236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E53DD9A-271A-4171-8919-18B88E00BF9A}" type="datetime1">
              <a:rPr kumimoji="1" lang="ja-JP" altLang="en-US" smtClean="0"/>
              <a:t>2020/1/13</a:t>
            </a:fld>
            <a:endParaRPr kumimoji="1" lang="ja-JP" altLang="en-US"/>
          </a:p>
        </p:txBody>
      </p:sp>
      <p:sp>
        <p:nvSpPr>
          <p:cNvPr id="6" name="フッター プレースホルダー 5"/>
          <p:cNvSpPr>
            <a:spLocks noGrp="1"/>
          </p:cNvSpPr>
          <p:nvPr>
            <p:ph type="ftr" sz="quarter" idx="11"/>
          </p:nvPr>
        </p:nvSpPr>
        <p:spPr/>
        <p:txBody>
          <a:bodyPr/>
          <a:lstStyle/>
          <a:p>
            <a:r>
              <a:rPr kumimoji="1" lang="es-ES" altLang="ja-JP"/>
              <a:t>© SUCRECUBE Technologies</a:t>
            </a:r>
            <a:endParaRPr kumimoji="1" lang="ja-JP" altLang="en-US"/>
          </a:p>
        </p:txBody>
      </p:sp>
      <p:sp>
        <p:nvSpPr>
          <p:cNvPr id="7" name="スライド番号プレースホルダー 6"/>
          <p:cNvSpPr>
            <a:spLocks noGrp="1"/>
          </p:cNvSpPr>
          <p:nvPr>
            <p:ph type="sldNum" sz="quarter" idx="12"/>
          </p:nvPr>
        </p:nvSpPr>
        <p:spPr/>
        <p:txBody>
          <a:bodyPr/>
          <a:lstStyle/>
          <a:p>
            <a:fld id="{8A9247E4-6DBF-40B0-A4D0-4E3333146198}" type="slidenum">
              <a:rPr kumimoji="1" lang="ja-JP" altLang="en-US" smtClean="0"/>
              <a:t>‹#›</a:t>
            </a:fld>
            <a:endParaRPr kumimoji="1" lang="ja-JP" altLang="en-US"/>
          </a:p>
        </p:txBody>
      </p:sp>
    </p:spTree>
    <p:extLst>
      <p:ext uri="{BB962C8B-B14F-4D97-AF65-F5344CB8AC3E}">
        <p14:creationId xmlns:p14="http://schemas.microsoft.com/office/powerpoint/2010/main" val="3039490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9"/>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9" y="1681163"/>
            <a:ext cx="5157787" cy="823912"/>
          </a:xfr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9"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3" y="1681163"/>
            <a:ext cx="5183188" cy="823912"/>
          </a:xfr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3"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6A21E7E-7F96-4E60-8FB5-AE233C6C18A6}" type="datetime1">
              <a:rPr kumimoji="1" lang="ja-JP" altLang="en-US" smtClean="0"/>
              <a:t>2020/1/13</a:t>
            </a:fld>
            <a:endParaRPr kumimoji="1" lang="ja-JP" altLang="en-US"/>
          </a:p>
        </p:txBody>
      </p:sp>
      <p:sp>
        <p:nvSpPr>
          <p:cNvPr id="8" name="フッター プレースホルダー 7"/>
          <p:cNvSpPr>
            <a:spLocks noGrp="1"/>
          </p:cNvSpPr>
          <p:nvPr>
            <p:ph type="ftr" sz="quarter" idx="11"/>
          </p:nvPr>
        </p:nvSpPr>
        <p:spPr/>
        <p:txBody>
          <a:bodyPr/>
          <a:lstStyle/>
          <a:p>
            <a:r>
              <a:rPr kumimoji="1" lang="es-ES" altLang="ja-JP"/>
              <a:t>© SUCRECUBE Technologies</a:t>
            </a:r>
            <a:endParaRPr kumimoji="1" lang="ja-JP" altLang="en-US"/>
          </a:p>
        </p:txBody>
      </p:sp>
      <p:sp>
        <p:nvSpPr>
          <p:cNvPr id="9" name="スライド番号プレースホルダー 8"/>
          <p:cNvSpPr>
            <a:spLocks noGrp="1"/>
          </p:cNvSpPr>
          <p:nvPr>
            <p:ph type="sldNum" sz="quarter" idx="12"/>
          </p:nvPr>
        </p:nvSpPr>
        <p:spPr/>
        <p:txBody>
          <a:bodyPr/>
          <a:lstStyle/>
          <a:p>
            <a:fld id="{8A9247E4-6DBF-40B0-A4D0-4E3333146198}" type="slidenum">
              <a:rPr kumimoji="1" lang="ja-JP" altLang="en-US" smtClean="0"/>
              <a:t>‹#›</a:t>
            </a:fld>
            <a:endParaRPr kumimoji="1" lang="ja-JP" altLang="en-US"/>
          </a:p>
        </p:txBody>
      </p:sp>
    </p:spTree>
    <p:extLst>
      <p:ext uri="{BB962C8B-B14F-4D97-AF65-F5344CB8AC3E}">
        <p14:creationId xmlns:p14="http://schemas.microsoft.com/office/powerpoint/2010/main" val="314783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4B9F74D-E2C9-47C7-8E16-03A09142E769}" type="datetime1">
              <a:rPr kumimoji="1" lang="ja-JP" altLang="en-US" smtClean="0"/>
              <a:t>2020/1/13</a:t>
            </a:fld>
            <a:endParaRPr kumimoji="1" lang="ja-JP" altLang="en-US"/>
          </a:p>
        </p:txBody>
      </p:sp>
      <p:sp>
        <p:nvSpPr>
          <p:cNvPr id="4" name="フッター プレースホルダー 3"/>
          <p:cNvSpPr>
            <a:spLocks noGrp="1"/>
          </p:cNvSpPr>
          <p:nvPr>
            <p:ph type="ftr" sz="quarter" idx="11"/>
          </p:nvPr>
        </p:nvSpPr>
        <p:spPr/>
        <p:txBody>
          <a:bodyPr/>
          <a:lstStyle/>
          <a:p>
            <a:r>
              <a:rPr kumimoji="1" lang="es-ES" altLang="ja-JP"/>
              <a:t>© SUCRECUBE Technologies</a:t>
            </a:r>
            <a:endParaRPr kumimoji="1" lang="ja-JP" altLang="en-US"/>
          </a:p>
        </p:txBody>
      </p:sp>
      <p:sp>
        <p:nvSpPr>
          <p:cNvPr id="5" name="スライド番号プレースホルダー 4"/>
          <p:cNvSpPr>
            <a:spLocks noGrp="1"/>
          </p:cNvSpPr>
          <p:nvPr>
            <p:ph type="sldNum" sz="quarter" idx="12"/>
          </p:nvPr>
        </p:nvSpPr>
        <p:spPr/>
        <p:txBody>
          <a:bodyPr/>
          <a:lstStyle/>
          <a:p>
            <a:fld id="{8A9247E4-6DBF-40B0-A4D0-4E3333146198}" type="slidenum">
              <a:rPr kumimoji="1" lang="ja-JP" altLang="en-US" smtClean="0"/>
              <a:t>‹#›</a:t>
            </a:fld>
            <a:endParaRPr kumimoji="1" lang="ja-JP" altLang="en-US"/>
          </a:p>
        </p:txBody>
      </p:sp>
    </p:spTree>
    <p:extLst>
      <p:ext uri="{BB962C8B-B14F-4D97-AF65-F5344CB8AC3E}">
        <p14:creationId xmlns:p14="http://schemas.microsoft.com/office/powerpoint/2010/main" val="1205304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8DD0FE0-F078-4BA0-ABA0-1F75EB6CDD93}" type="datetime1">
              <a:rPr kumimoji="1" lang="ja-JP" altLang="en-US" smtClean="0"/>
              <a:t>2020/1/13</a:t>
            </a:fld>
            <a:endParaRPr kumimoji="1" lang="ja-JP" altLang="en-US"/>
          </a:p>
        </p:txBody>
      </p:sp>
      <p:sp>
        <p:nvSpPr>
          <p:cNvPr id="3" name="フッター プレースホルダー 2"/>
          <p:cNvSpPr>
            <a:spLocks noGrp="1"/>
          </p:cNvSpPr>
          <p:nvPr>
            <p:ph type="ftr" sz="quarter" idx="11"/>
          </p:nvPr>
        </p:nvSpPr>
        <p:spPr/>
        <p:txBody>
          <a:bodyPr/>
          <a:lstStyle/>
          <a:p>
            <a:r>
              <a:rPr kumimoji="1" lang="es-ES" altLang="ja-JP"/>
              <a:t>© SUCRECUBE Technologies</a:t>
            </a:r>
            <a:endParaRPr kumimoji="1" lang="ja-JP" altLang="en-US"/>
          </a:p>
        </p:txBody>
      </p:sp>
      <p:sp>
        <p:nvSpPr>
          <p:cNvPr id="4" name="スライド番号プレースホルダー 3"/>
          <p:cNvSpPr>
            <a:spLocks noGrp="1"/>
          </p:cNvSpPr>
          <p:nvPr>
            <p:ph type="sldNum" sz="quarter" idx="12"/>
          </p:nvPr>
        </p:nvSpPr>
        <p:spPr/>
        <p:txBody>
          <a:bodyPr/>
          <a:lstStyle/>
          <a:p>
            <a:fld id="{8A9247E4-6DBF-40B0-A4D0-4E3333146198}" type="slidenum">
              <a:rPr kumimoji="1" lang="ja-JP" altLang="en-US" smtClean="0"/>
              <a:t>‹#›</a:t>
            </a:fld>
            <a:endParaRPr kumimoji="1" lang="ja-JP" altLang="en-US"/>
          </a:p>
        </p:txBody>
      </p:sp>
    </p:spTree>
    <p:extLst>
      <p:ext uri="{BB962C8B-B14F-4D97-AF65-F5344CB8AC3E}">
        <p14:creationId xmlns:p14="http://schemas.microsoft.com/office/powerpoint/2010/main" val="3054962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CAA1095-C9EF-42E1-9AC0-6B465B8457F4}" type="datetime1">
              <a:rPr kumimoji="1" lang="ja-JP" altLang="en-US" smtClean="0"/>
              <a:t>2020/1/13</a:t>
            </a:fld>
            <a:endParaRPr kumimoji="1" lang="ja-JP" altLang="en-US"/>
          </a:p>
        </p:txBody>
      </p:sp>
      <p:sp>
        <p:nvSpPr>
          <p:cNvPr id="6" name="フッター プレースホルダー 5"/>
          <p:cNvSpPr>
            <a:spLocks noGrp="1"/>
          </p:cNvSpPr>
          <p:nvPr>
            <p:ph type="ftr" sz="quarter" idx="11"/>
          </p:nvPr>
        </p:nvSpPr>
        <p:spPr/>
        <p:txBody>
          <a:bodyPr/>
          <a:lstStyle/>
          <a:p>
            <a:r>
              <a:rPr kumimoji="1" lang="es-ES" altLang="ja-JP"/>
              <a:t>© SUCRECUBE Technologies</a:t>
            </a:r>
            <a:endParaRPr kumimoji="1" lang="ja-JP" altLang="en-US"/>
          </a:p>
        </p:txBody>
      </p:sp>
      <p:sp>
        <p:nvSpPr>
          <p:cNvPr id="7" name="スライド番号プレースホルダー 6"/>
          <p:cNvSpPr>
            <a:spLocks noGrp="1"/>
          </p:cNvSpPr>
          <p:nvPr>
            <p:ph type="sldNum" sz="quarter" idx="12"/>
          </p:nvPr>
        </p:nvSpPr>
        <p:spPr/>
        <p:txBody>
          <a:bodyPr/>
          <a:lstStyle/>
          <a:p>
            <a:fld id="{8A9247E4-6DBF-40B0-A4D0-4E3333146198}" type="slidenum">
              <a:rPr kumimoji="1" lang="ja-JP" altLang="en-US" smtClean="0"/>
              <a:t>‹#›</a:t>
            </a:fld>
            <a:endParaRPr kumimoji="1" lang="ja-JP" altLang="en-US"/>
          </a:p>
        </p:txBody>
      </p:sp>
    </p:spTree>
    <p:extLst>
      <p:ext uri="{BB962C8B-B14F-4D97-AF65-F5344CB8AC3E}">
        <p14:creationId xmlns:p14="http://schemas.microsoft.com/office/powerpoint/2010/main" val="2565295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33"/>
            <a:ext cx="6172200" cy="4873625"/>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15582AF-2B5B-4834-B168-1340A0E06E31}" type="datetime1">
              <a:rPr kumimoji="1" lang="ja-JP" altLang="en-US" smtClean="0"/>
              <a:t>2020/1/13</a:t>
            </a:fld>
            <a:endParaRPr kumimoji="1" lang="ja-JP" altLang="en-US"/>
          </a:p>
        </p:txBody>
      </p:sp>
      <p:sp>
        <p:nvSpPr>
          <p:cNvPr id="6" name="フッター プレースホルダー 5"/>
          <p:cNvSpPr>
            <a:spLocks noGrp="1"/>
          </p:cNvSpPr>
          <p:nvPr>
            <p:ph type="ftr" sz="quarter" idx="11"/>
          </p:nvPr>
        </p:nvSpPr>
        <p:spPr/>
        <p:txBody>
          <a:bodyPr/>
          <a:lstStyle/>
          <a:p>
            <a:r>
              <a:rPr kumimoji="1" lang="es-ES" altLang="ja-JP"/>
              <a:t>© SUCRECUBE Technologies</a:t>
            </a:r>
            <a:endParaRPr kumimoji="1" lang="ja-JP" altLang="en-US"/>
          </a:p>
        </p:txBody>
      </p:sp>
      <p:sp>
        <p:nvSpPr>
          <p:cNvPr id="7" name="スライド番号プレースホルダー 6"/>
          <p:cNvSpPr>
            <a:spLocks noGrp="1"/>
          </p:cNvSpPr>
          <p:nvPr>
            <p:ph type="sldNum" sz="quarter" idx="12"/>
          </p:nvPr>
        </p:nvSpPr>
        <p:spPr/>
        <p:txBody>
          <a:bodyPr/>
          <a:lstStyle/>
          <a:p>
            <a:fld id="{8A9247E4-6DBF-40B0-A4D0-4E3333146198}" type="slidenum">
              <a:rPr kumimoji="1" lang="ja-JP" altLang="en-US" smtClean="0"/>
              <a:t>‹#›</a:t>
            </a:fld>
            <a:endParaRPr kumimoji="1" lang="ja-JP" altLang="en-US"/>
          </a:p>
        </p:txBody>
      </p:sp>
    </p:spTree>
    <p:extLst>
      <p:ext uri="{BB962C8B-B14F-4D97-AF65-F5344CB8AC3E}">
        <p14:creationId xmlns:p14="http://schemas.microsoft.com/office/powerpoint/2010/main" val="3448911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75868-2334-48A7-A188-09D1894D0E5D}" type="datetime1">
              <a:rPr kumimoji="1" lang="ja-JP" altLang="en-US" smtClean="0"/>
              <a:t>2020/1/13</a:t>
            </a:fld>
            <a:endParaRPr kumimoji="1" lang="ja-JP" altLang="en-US"/>
          </a:p>
        </p:txBody>
      </p:sp>
      <p:sp>
        <p:nvSpPr>
          <p:cNvPr id="5" name="フッター プレースホルダー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s-ES" altLang="ja-JP"/>
              <a:t>© SUCRECUBE Technologies</a:t>
            </a:r>
            <a:endParaRPr kumimoji="1" lang="ja-JP" altLang="en-US"/>
          </a:p>
        </p:txBody>
      </p:sp>
      <p:sp>
        <p:nvSpPr>
          <p:cNvPr id="6" name="スライド番号プレースホルダー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9247E4-6DBF-40B0-A4D0-4E3333146198}" type="slidenum">
              <a:rPr kumimoji="1" lang="ja-JP" altLang="en-US" smtClean="0"/>
              <a:t>‹#›</a:t>
            </a:fld>
            <a:endParaRPr kumimoji="1" lang="ja-JP" altLang="en-US"/>
          </a:p>
        </p:txBody>
      </p:sp>
    </p:spTree>
    <p:extLst>
      <p:ext uri="{BB962C8B-B14F-4D97-AF65-F5344CB8AC3E}">
        <p14:creationId xmlns:p14="http://schemas.microsoft.com/office/powerpoint/2010/main" val="158360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332"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32" rtl="0" eaLnBrk="1" latinLnBrk="0" hangingPunct="1">
        <a:defRPr kumimoji="1" sz="1800" kern="1200">
          <a:solidFill>
            <a:schemeClr val="tx1"/>
          </a:solidFill>
          <a:latin typeface="+mn-lt"/>
          <a:ea typeface="+mn-ea"/>
          <a:cs typeface="+mn-cs"/>
        </a:defRPr>
      </a:lvl1pPr>
      <a:lvl2pPr marL="457167" algn="l" defTabSz="914332" rtl="0" eaLnBrk="1" latinLnBrk="0" hangingPunct="1">
        <a:defRPr kumimoji="1" sz="1800" kern="1200">
          <a:solidFill>
            <a:schemeClr val="tx1"/>
          </a:solidFill>
          <a:latin typeface="+mn-lt"/>
          <a:ea typeface="+mn-ea"/>
          <a:cs typeface="+mn-cs"/>
        </a:defRPr>
      </a:lvl2pPr>
      <a:lvl3pPr marL="914332" algn="l" defTabSz="914332" rtl="0" eaLnBrk="1" latinLnBrk="0" hangingPunct="1">
        <a:defRPr kumimoji="1" sz="1800" kern="1200">
          <a:solidFill>
            <a:schemeClr val="tx1"/>
          </a:solidFill>
          <a:latin typeface="+mn-lt"/>
          <a:ea typeface="+mn-ea"/>
          <a:cs typeface="+mn-cs"/>
        </a:defRPr>
      </a:lvl3pPr>
      <a:lvl4pPr marL="1371498" algn="l" defTabSz="914332" rtl="0" eaLnBrk="1" latinLnBrk="0" hangingPunct="1">
        <a:defRPr kumimoji="1" sz="1800" kern="1200">
          <a:solidFill>
            <a:schemeClr val="tx1"/>
          </a:solidFill>
          <a:latin typeface="+mn-lt"/>
          <a:ea typeface="+mn-ea"/>
          <a:cs typeface="+mn-cs"/>
        </a:defRPr>
      </a:lvl4pPr>
      <a:lvl5pPr marL="1828664" algn="l" defTabSz="914332" rtl="0" eaLnBrk="1" latinLnBrk="0" hangingPunct="1">
        <a:defRPr kumimoji="1" sz="1800" kern="1200">
          <a:solidFill>
            <a:schemeClr val="tx1"/>
          </a:solidFill>
          <a:latin typeface="+mn-lt"/>
          <a:ea typeface="+mn-ea"/>
          <a:cs typeface="+mn-cs"/>
        </a:defRPr>
      </a:lvl5pPr>
      <a:lvl6pPr marL="2285830" algn="l" defTabSz="914332" rtl="0" eaLnBrk="1" latinLnBrk="0" hangingPunct="1">
        <a:defRPr kumimoji="1" sz="1800" kern="1200">
          <a:solidFill>
            <a:schemeClr val="tx1"/>
          </a:solidFill>
          <a:latin typeface="+mn-lt"/>
          <a:ea typeface="+mn-ea"/>
          <a:cs typeface="+mn-cs"/>
        </a:defRPr>
      </a:lvl6pPr>
      <a:lvl7pPr marL="2742994" algn="l" defTabSz="914332" rtl="0" eaLnBrk="1" latinLnBrk="0" hangingPunct="1">
        <a:defRPr kumimoji="1" sz="1800" kern="1200">
          <a:solidFill>
            <a:schemeClr val="tx1"/>
          </a:solidFill>
          <a:latin typeface="+mn-lt"/>
          <a:ea typeface="+mn-ea"/>
          <a:cs typeface="+mn-cs"/>
        </a:defRPr>
      </a:lvl7pPr>
      <a:lvl8pPr marL="3200160" algn="l" defTabSz="914332" rtl="0" eaLnBrk="1" latinLnBrk="0" hangingPunct="1">
        <a:defRPr kumimoji="1" sz="1800" kern="1200">
          <a:solidFill>
            <a:schemeClr val="tx1"/>
          </a:solidFill>
          <a:latin typeface="+mn-lt"/>
          <a:ea typeface="+mn-ea"/>
          <a:cs typeface="+mn-cs"/>
        </a:defRPr>
      </a:lvl8pPr>
      <a:lvl9pPr marL="3657327" algn="l" defTabSz="914332"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58.jpg"/></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g"/><Relationship Id="rId1" Type="http://schemas.openxmlformats.org/officeDocument/2006/relationships/slideLayout" Target="../slideLayouts/slideLayout7.xml"/><Relationship Id="rId4" Type="http://schemas.openxmlformats.org/officeDocument/2006/relationships/image" Target="../media/image61.jpg"/></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webadmin@sucrecube.fr" TargetMode="External"/><Relationship Id="rId2" Type="http://schemas.openxmlformats.org/officeDocument/2006/relationships/hyperlink" Target="mailto:support@sucrecube.fr" TargetMode="External"/><Relationship Id="rId1" Type="http://schemas.openxmlformats.org/officeDocument/2006/relationships/slideLayout" Target="../slideLayouts/slideLayout7.xml"/><Relationship Id="rId4" Type="http://schemas.openxmlformats.org/officeDocument/2006/relationships/image" Target="../media/image6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1.png"/><Relationship Id="rId3" Type="http://schemas.openxmlformats.org/officeDocument/2006/relationships/image" Target="../media/image25.png"/><Relationship Id="rId7" Type="http://schemas.openxmlformats.org/officeDocument/2006/relationships/image" Target="../media/image7.png"/><Relationship Id="rId12"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15.png"/><Relationship Id="rId5" Type="http://schemas.openxmlformats.org/officeDocument/2006/relationships/image" Target="../media/image27.png"/><Relationship Id="rId10" Type="http://schemas.openxmlformats.org/officeDocument/2006/relationships/image" Target="../media/image13.png"/><Relationship Id="rId4" Type="http://schemas.openxmlformats.org/officeDocument/2006/relationships/image" Target="../media/image26.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0.png"/><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12.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45.pn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743096" y="345844"/>
            <a:ext cx="2069798" cy="307777"/>
          </a:xfrm>
          <a:prstGeom prst="rect">
            <a:avLst/>
          </a:prstGeom>
          <a:solidFill>
            <a:srgbClr val="00B0F0"/>
          </a:solidFill>
        </p:spPr>
        <p:txBody>
          <a:bodyPr wrap="none" rtlCol="0">
            <a:spAutoFit/>
          </a:bodyPr>
          <a:lstStyle/>
          <a:p>
            <a:pPr algn="r"/>
            <a:r>
              <a:rPr lang="en-US"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2020</a:t>
            </a:r>
            <a:r>
              <a:rPr lang="ja-JP" altLang="en-US"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総合カタログ</a:t>
            </a:r>
          </a:p>
        </p:txBody>
      </p:sp>
      <p:grpSp>
        <p:nvGrpSpPr>
          <p:cNvPr id="2" name="グループ化 1"/>
          <p:cNvGrpSpPr/>
          <p:nvPr/>
        </p:nvGrpSpPr>
        <p:grpSpPr>
          <a:xfrm>
            <a:off x="3482964" y="1808824"/>
            <a:ext cx="5732745" cy="4462023"/>
            <a:chOff x="3197166" y="2136202"/>
            <a:chExt cx="5732745" cy="4462023"/>
          </a:xfrm>
        </p:grpSpPr>
        <p:sp>
          <p:nvSpPr>
            <p:cNvPr id="6" name="正方形/長方形 5"/>
            <p:cNvSpPr/>
            <p:nvPr/>
          </p:nvSpPr>
          <p:spPr>
            <a:xfrm>
              <a:off x="3419105" y="5551787"/>
              <a:ext cx="3909155" cy="615553"/>
            </a:xfrm>
            <a:prstGeom prst="rect">
              <a:avLst/>
            </a:prstGeom>
          </p:spPr>
          <p:txBody>
            <a:bodyPr wrap="square">
              <a:spAutoFit/>
            </a:bodyPr>
            <a:lstStyle/>
            <a:p>
              <a:pPr algn="ct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SUCRECUBE Technologies</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r>
              <a:b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シュークルキューブ テクノロジーズ</a:t>
              </a:r>
            </a:p>
          </p:txBody>
        </p:sp>
        <p:sp>
          <p:nvSpPr>
            <p:cNvPr id="7" name="テキスト ボックス 6"/>
            <p:cNvSpPr txBox="1"/>
            <p:nvPr/>
          </p:nvSpPr>
          <p:spPr>
            <a:xfrm>
              <a:off x="4429963" y="6228893"/>
              <a:ext cx="1887440" cy="369332"/>
            </a:xfrm>
            <a:prstGeom prst="rect">
              <a:avLst/>
            </a:prstGeom>
            <a:noFill/>
          </p:spPr>
          <p:txBody>
            <a:bodyPr wrap="none" rtlCol="0">
              <a:spAutoFit/>
            </a:bodyPr>
            <a:lstStyle/>
            <a:p>
              <a:r>
                <a:rPr lang="es-ES" altLang="ja-JP" dirty="0">
                  <a:solidFill>
                    <a:srgbClr val="0070C0"/>
                  </a:solidFill>
                </a:rPr>
                <a:t>www.sucrecube.fr</a:t>
              </a:r>
              <a:endParaRPr lang="ja-JP" altLang="en-US" dirty="0">
                <a:solidFill>
                  <a:srgbClr val="0070C0"/>
                </a:solidFill>
              </a:endParaRP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7166" y="2136202"/>
              <a:ext cx="5732745" cy="1423023"/>
            </a:xfrm>
            <a:prstGeom prst="rect">
              <a:avLst/>
            </a:prstGeom>
          </p:spPr>
        </p:pic>
        <p:pic>
          <p:nvPicPr>
            <p:cNvPr id="3" name="図 2">
              <a:extLst>
                <a:ext uri="{FF2B5EF4-FFF2-40B4-BE49-F238E27FC236}">
                  <a16:creationId xmlns="" xmlns:a16="http://schemas.microsoft.com/office/drawing/2014/main" id="{82486A2B-5CFB-48FC-ADA7-C6D9A44EB2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2853" y="5530757"/>
              <a:ext cx="942857" cy="942857"/>
            </a:xfrm>
            <a:prstGeom prst="rect">
              <a:avLst/>
            </a:prstGeom>
          </p:spPr>
        </p:pic>
      </p:grpSp>
    </p:spTree>
    <p:extLst>
      <p:ext uri="{BB962C8B-B14F-4D97-AF65-F5344CB8AC3E}">
        <p14:creationId xmlns:p14="http://schemas.microsoft.com/office/powerpoint/2010/main" val="577312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3"/>
            <a:ext cx="12192000" cy="613317"/>
          </a:xfrm>
          <a:prstGeom prst="rect">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p:cNvSpPr txBox="1"/>
          <p:nvPr/>
        </p:nvSpPr>
        <p:spPr>
          <a:xfrm>
            <a:off x="2842892" y="1455330"/>
            <a:ext cx="9091203" cy="1815882"/>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日本語、仏語はもちろんのこと、英語、スペイン語、イタリア語など、ヨーロッパ言語を中心としたグローバルな視点でサイト構築を行います。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グローバルサイトを構築する際は、デザイン、伝えたいポイントなど、対象国の文化に見合った内容が必要です。 </a:t>
            </a:r>
          </a:p>
          <a:p>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＊現地のニーズに合わせた</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サイトデザイン、構築、マーケティング支援</a:t>
            </a: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＊ネイティブスタッフによる翻訳支援</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2842891" y="929294"/>
            <a:ext cx="7655085" cy="492443"/>
          </a:xfrm>
          <a:prstGeom prst="rect">
            <a:avLst/>
          </a:prstGeom>
          <a:noFill/>
        </p:spPr>
        <p:txBody>
          <a:bodyPr wrap="square" rtlCol="0">
            <a:spAutoFit/>
          </a:bodyPr>
          <a:lstStyle/>
          <a:p>
            <a:r>
              <a:rPr lang="ja-JP" altLang="en-US" sz="2600" dirty="0">
                <a:latin typeface="メイリオ" panose="020B0604030504040204" pitchFamily="50" charset="-128"/>
                <a:ea typeface="メイリオ" panose="020B0604030504040204" pitchFamily="50" charset="-128"/>
                <a:cs typeface="メイリオ" panose="020B0604030504040204" pitchFamily="50" charset="-128"/>
              </a:rPr>
              <a:t>多言語（日仏英）サイト構築 </a:t>
            </a:r>
          </a:p>
        </p:txBody>
      </p:sp>
      <p:sp>
        <p:nvSpPr>
          <p:cNvPr id="11" name="テキスト ボックス 10"/>
          <p:cNvSpPr txBox="1"/>
          <p:nvPr/>
        </p:nvSpPr>
        <p:spPr>
          <a:xfrm>
            <a:off x="3448151" y="4367680"/>
            <a:ext cx="8360680" cy="1815882"/>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大規模サーバ環境の管理・保守・運用から、簡易ホスティングまでご要望に合わせた最適なサーバ管理・保守・運用をご提供。定期的な死活監視・不正アクセス監視・迅速な障害復旧でお客様のサーバを安全・快適に保守管理いたします。</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err="1">
                <a:latin typeface="メイリオ" panose="020B0604030504040204" pitchFamily="50" charset="-128"/>
                <a:ea typeface="メイリオ" panose="020B0604030504040204" pitchFamily="50" charset="-128"/>
                <a:cs typeface="メイリオ" panose="020B0604030504040204" pitchFamily="50" charset="-128"/>
              </a:rPr>
              <a:t>fr</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のドメイン代行取得も行っております。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月から</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EU</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一般データ保護規則（</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GDPR</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）が施行</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されました。欧州内</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の個人情報の取り扱いが変わり、罰則が強化されます。</a:t>
            </a:r>
            <a:r>
              <a:rPr lang="en-US" altLang="ja-JP" sz="1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詳細は「よくある質問」をご覧ください。</a:t>
            </a:r>
          </a:p>
        </p:txBody>
      </p:sp>
      <p:sp>
        <p:nvSpPr>
          <p:cNvPr id="15" name="テキスト ボックス 14"/>
          <p:cNvSpPr txBox="1"/>
          <p:nvPr/>
        </p:nvSpPr>
        <p:spPr>
          <a:xfrm>
            <a:off x="3448157" y="3845941"/>
            <a:ext cx="7529825" cy="492443"/>
          </a:xfrm>
          <a:prstGeom prst="rect">
            <a:avLst/>
          </a:prstGeom>
          <a:noFill/>
        </p:spPr>
        <p:txBody>
          <a:bodyPr wrap="square" rtlCol="0">
            <a:spAutoFit/>
          </a:bodyPr>
          <a:lstStyle/>
          <a:p>
            <a:r>
              <a:rPr lang="en-US" altLang="ja-JP" sz="2600" dirty="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2600" dirty="0">
                <a:latin typeface="メイリオ" panose="020B0604030504040204" pitchFamily="50" charset="-128"/>
                <a:ea typeface="メイリオ" panose="020B0604030504040204" pitchFamily="50" charset="-128"/>
                <a:cs typeface="メイリオ" panose="020B0604030504040204" pitchFamily="50" charset="-128"/>
              </a:rPr>
              <a:t>サーバー管理、ドメイン取得</a:t>
            </a:r>
          </a:p>
        </p:txBody>
      </p:sp>
      <p:pic>
        <p:nvPicPr>
          <p:cNvPr id="16" name="図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414" y="4410314"/>
            <a:ext cx="464919" cy="464919"/>
          </a:xfrm>
          <a:prstGeom prst="rect">
            <a:avLst/>
          </a:prstGeom>
        </p:spPr>
      </p:pic>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2894" y="5480298"/>
            <a:ext cx="464919" cy="464919"/>
          </a:xfrm>
          <a:prstGeom prst="rect">
            <a:avLst/>
          </a:prstGeom>
        </p:spPr>
      </p:pic>
      <p:sp>
        <p:nvSpPr>
          <p:cNvPr id="2" name="フッター プレースホルダー 1"/>
          <p:cNvSpPr>
            <a:spLocks noGrp="1"/>
          </p:cNvSpPr>
          <p:nvPr>
            <p:ph type="ftr" sz="quarter" idx="11"/>
          </p:nvPr>
        </p:nvSpPr>
        <p:spPr/>
        <p:txBody>
          <a:bodyPr/>
          <a:lstStyle/>
          <a:p>
            <a:r>
              <a:rPr kumimoji="1" lang="es-ES" altLang="ja-JP"/>
              <a:t>© SUCRECUBE Technologies</a:t>
            </a:r>
            <a:endParaRPr kumimoji="1" lang="ja-JP" altLang="en-US"/>
          </a:p>
        </p:txBody>
      </p:sp>
      <p:sp>
        <p:nvSpPr>
          <p:cNvPr id="4" name="スライド番号プレースホルダー 3"/>
          <p:cNvSpPr>
            <a:spLocks noGrp="1"/>
          </p:cNvSpPr>
          <p:nvPr>
            <p:ph type="sldNum" sz="quarter" idx="12"/>
          </p:nvPr>
        </p:nvSpPr>
        <p:spPr/>
        <p:txBody>
          <a:bodyPr/>
          <a:lstStyle/>
          <a:p>
            <a:fld id="{8A9247E4-6DBF-40B0-A4D0-4E3333146198}" type="slidenum">
              <a:rPr kumimoji="1" lang="ja-JP" altLang="en-US" smtClean="0"/>
              <a:t>10</a:t>
            </a:fld>
            <a:endParaRPr kumimoji="1" lang="ja-JP" altLang="en-US" dirty="0"/>
          </a:p>
        </p:txBody>
      </p:sp>
      <p:pic>
        <p:nvPicPr>
          <p:cNvPr id="21" name="図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500" y="3876371"/>
            <a:ext cx="2073600" cy="2073600"/>
          </a:xfrm>
          <a:prstGeom prst="rect">
            <a:avLst/>
          </a:prstGeom>
        </p:spPr>
      </p:pic>
      <p:pic>
        <p:nvPicPr>
          <p:cNvPr id="22" name="図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5415" y="4950248"/>
            <a:ext cx="464400" cy="464400"/>
          </a:xfrm>
          <a:prstGeom prst="rect">
            <a:avLst/>
          </a:prstGeom>
        </p:spPr>
      </p:pic>
      <p:pic>
        <p:nvPicPr>
          <p:cNvPr id="23" name="図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5415" y="3870887"/>
            <a:ext cx="464400" cy="464400"/>
          </a:xfrm>
          <a:prstGeom prst="rect">
            <a:avLst/>
          </a:prstGeom>
        </p:spPr>
      </p:pic>
      <p:pic>
        <p:nvPicPr>
          <p:cNvPr id="24" name="図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0500" y="990600"/>
            <a:ext cx="2073600" cy="2073600"/>
          </a:xfrm>
          <a:prstGeom prst="rect">
            <a:avLst/>
          </a:prstGeom>
        </p:spPr>
      </p:pic>
      <p:sp>
        <p:nvSpPr>
          <p:cNvPr id="17" name="タイトル 1"/>
          <p:cNvSpPr txBox="1">
            <a:spLocks/>
          </p:cNvSpPr>
          <p:nvPr/>
        </p:nvSpPr>
        <p:spPr>
          <a:xfrm>
            <a:off x="345859" y="102749"/>
            <a:ext cx="11408735" cy="4509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2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サイト構築と運用</a:t>
            </a:r>
          </a:p>
        </p:txBody>
      </p:sp>
    </p:spTree>
    <p:extLst>
      <p:ext uri="{BB962C8B-B14F-4D97-AF65-F5344CB8AC3E}">
        <p14:creationId xmlns:p14="http://schemas.microsoft.com/office/powerpoint/2010/main" val="603453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3"/>
            <a:ext cx="12192000" cy="613317"/>
          </a:xfrm>
          <a:prstGeom prst="rect">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p:cNvSpPr txBox="1"/>
          <p:nvPr/>
        </p:nvSpPr>
        <p:spPr>
          <a:xfrm>
            <a:off x="2730506" y="1455328"/>
            <a:ext cx="9203591" cy="1569660"/>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フランスに籍を置く日系企業としての海外視点を活かし、お客様のビジネスを如何に海外に浸透させ、発展するように具体的なコンサルテーションを行っております。</a:t>
            </a:r>
          </a:p>
          <a:p>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提供サービス　例：</a:t>
            </a: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広告企画・施策（市場調査、キャンペーン、ダイレクトマーケティング）、取材コーディネート、通訳・翻訳、セミナー・イベント企画　等</a:t>
            </a:r>
          </a:p>
        </p:txBody>
      </p:sp>
      <p:sp>
        <p:nvSpPr>
          <p:cNvPr id="8" name="テキスト ボックス 7"/>
          <p:cNvSpPr txBox="1"/>
          <p:nvPr/>
        </p:nvSpPr>
        <p:spPr>
          <a:xfrm>
            <a:off x="2748262" y="952445"/>
            <a:ext cx="7749719" cy="492443"/>
          </a:xfrm>
          <a:prstGeom prst="rect">
            <a:avLst/>
          </a:prstGeom>
          <a:noFill/>
        </p:spPr>
        <p:txBody>
          <a:bodyPr wrap="square" rtlCol="0">
            <a:spAutoFit/>
          </a:bodyPr>
          <a:lstStyle/>
          <a:p>
            <a:r>
              <a:rPr lang="ja-JP" altLang="en-US" sz="2600" dirty="0">
                <a:latin typeface="メイリオ" panose="020B0604030504040204" pitchFamily="50" charset="-128"/>
                <a:ea typeface="メイリオ" panose="020B0604030504040204" pitchFamily="50" charset="-128"/>
                <a:cs typeface="メイリオ" panose="020B0604030504040204" pitchFamily="50" charset="-128"/>
              </a:rPr>
              <a:t>海外市場コンサル支援</a:t>
            </a:r>
          </a:p>
        </p:txBody>
      </p:sp>
      <p:sp>
        <p:nvSpPr>
          <p:cNvPr id="15" name="テキスト ボックス 14"/>
          <p:cNvSpPr txBox="1"/>
          <p:nvPr/>
        </p:nvSpPr>
        <p:spPr>
          <a:xfrm>
            <a:off x="2749810" y="3845941"/>
            <a:ext cx="7622911" cy="492443"/>
          </a:xfrm>
          <a:prstGeom prst="rect">
            <a:avLst/>
          </a:prstGeom>
          <a:noFill/>
        </p:spPr>
        <p:txBody>
          <a:bodyPr wrap="square" rtlCol="0">
            <a:spAutoFit/>
          </a:bodyPr>
          <a:lstStyle/>
          <a:p>
            <a:r>
              <a:rPr lang="en-US" altLang="ja-JP" sz="2600" dirty="0">
                <a:latin typeface="メイリオ" panose="020B0604030504040204" pitchFamily="50" charset="-128"/>
                <a:ea typeface="メイリオ" panose="020B0604030504040204" pitchFamily="50" charset="-128"/>
                <a:cs typeface="メイリオ" panose="020B0604030504040204" pitchFamily="50" charset="-128"/>
              </a:rPr>
              <a:t>JICA, JETRO</a:t>
            </a:r>
            <a:r>
              <a:rPr lang="ja-JP" altLang="en-US" sz="2600" dirty="0">
                <a:latin typeface="メイリオ" panose="020B0604030504040204" pitchFamily="50" charset="-128"/>
                <a:ea typeface="メイリオ" panose="020B0604030504040204" pitchFamily="50" charset="-128"/>
                <a:cs typeface="メイリオ" panose="020B0604030504040204" pitchFamily="50" charset="-128"/>
              </a:rPr>
              <a:t>連携スキーム</a:t>
            </a:r>
          </a:p>
        </p:txBody>
      </p:sp>
      <p:sp>
        <p:nvSpPr>
          <p:cNvPr id="2" name="フッター プレースホルダー 1"/>
          <p:cNvSpPr>
            <a:spLocks noGrp="1"/>
          </p:cNvSpPr>
          <p:nvPr>
            <p:ph type="ftr" sz="quarter" idx="11"/>
          </p:nvPr>
        </p:nvSpPr>
        <p:spPr/>
        <p:txBody>
          <a:bodyPr/>
          <a:lstStyle/>
          <a:p>
            <a:r>
              <a:rPr kumimoji="1" lang="es-ES" altLang="ja-JP"/>
              <a:t>© SUCRECUBE Technologies</a:t>
            </a:r>
            <a:endParaRPr kumimoji="1" lang="ja-JP" altLang="en-US"/>
          </a:p>
        </p:txBody>
      </p:sp>
      <p:sp>
        <p:nvSpPr>
          <p:cNvPr id="4" name="スライド番号プレースホルダー 3"/>
          <p:cNvSpPr>
            <a:spLocks noGrp="1"/>
          </p:cNvSpPr>
          <p:nvPr>
            <p:ph type="sldNum" sz="quarter" idx="12"/>
          </p:nvPr>
        </p:nvSpPr>
        <p:spPr/>
        <p:txBody>
          <a:bodyPr/>
          <a:lstStyle/>
          <a:p>
            <a:fld id="{8A9247E4-6DBF-40B0-A4D0-4E3333146198}" type="slidenum">
              <a:rPr kumimoji="1" lang="ja-JP" altLang="en-US" smtClean="0"/>
              <a:t>11</a:t>
            </a:fld>
            <a:endParaRPr kumimoji="1" lang="ja-JP" altLang="en-US" dirty="0"/>
          </a:p>
        </p:txBody>
      </p:sp>
      <p:pic>
        <p:nvPicPr>
          <p:cNvPr id="21" name="図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500" y="3876371"/>
            <a:ext cx="2073600" cy="2073600"/>
          </a:xfrm>
          <a:prstGeom prst="rect">
            <a:avLst/>
          </a:prstGeom>
        </p:spPr>
      </p:pic>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500" y="990600"/>
            <a:ext cx="2073600" cy="2073600"/>
          </a:xfrm>
          <a:prstGeom prst="rect">
            <a:avLst/>
          </a:prstGeom>
        </p:spPr>
      </p:pic>
      <p:sp>
        <p:nvSpPr>
          <p:cNvPr id="17" name="テキスト ボックス 16"/>
          <p:cNvSpPr txBox="1"/>
          <p:nvPr/>
        </p:nvSpPr>
        <p:spPr>
          <a:xfrm>
            <a:off x="2730506" y="4437466"/>
            <a:ext cx="9203591" cy="584775"/>
          </a:xfrm>
          <a:prstGeom prst="rect">
            <a:avLst/>
          </a:prstGeom>
          <a:noFill/>
        </p:spPr>
        <p:txBody>
          <a:bodyPr wrap="square" rtlCol="0">
            <a:spAutoFit/>
          </a:bodyPr>
          <a:lstStyle/>
          <a:p>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JICA</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民間連携スキームや</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JETRO</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アフリカビジネス実証スキームなどをご検討のコンサルタント及び日本企業様の海外コンサルタント企業として現地サポートを行なっております。</a:t>
            </a:r>
          </a:p>
        </p:txBody>
      </p:sp>
      <p:sp>
        <p:nvSpPr>
          <p:cNvPr id="14" name="タイトル 1"/>
          <p:cNvSpPr txBox="1">
            <a:spLocks/>
          </p:cNvSpPr>
          <p:nvPr/>
        </p:nvSpPr>
        <p:spPr>
          <a:xfrm>
            <a:off x="345859" y="102749"/>
            <a:ext cx="11408735" cy="4509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欧州・アフリカ圏　ビジネスコンサルティング</a:t>
            </a:r>
          </a:p>
        </p:txBody>
      </p:sp>
    </p:spTree>
    <p:extLst>
      <p:ext uri="{BB962C8B-B14F-4D97-AF65-F5344CB8AC3E}">
        <p14:creationId xmlns:p14="http://schemas.microsoft.com/office/powerpoint/2010/main" val="1054826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3"/>
            <a:ext cx="12192000" cy="613317"/>
          </a:xfrm>
          <a:prstGeom prst="rect">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フッター プレースホルダー 1"/>
          <p:cNvSpPr>
            <a:spLocks noGrp="1"/>
          </p:cNvSpPr>
          <p:nvPr>
            <p:ph type="ftr" sz="quarter" idx="11"/>
          </p:nvPr>
        </p:nvSpPr>
        <p:spPr/>
        <p:txBody>
          <a:bodyPr/>
          <a:lstStyle/>
          <a:p>
            <a:r>
              <a:rPr kumimoji="1" lang="es-ES" altLang="ja-JP"/>
              <a:t>© SUCRECUBE Technologies</a:t>
            </a:r>
            <a:endParaRPr kumimoji="1" lang="ja-JP" altLang="en-US"/>
          </a:p>
        </p:txBody>
      </p:sp>
      <p:sp>
        <p:nvSpPr>
          <p:cNvPr id="4" name="スライド番号プレースホルダー 3"/>
          <p:cNvSpPr>
            <a:spLocks noGrp="1"/>
          </p:cNvSpPr>
          <p:nvPr>
            <p:ph type="sldNum" sz="quarter" idx="12"/>
          </p:nvPr>
        </p:nvSpPr>
        <p:spPr/>
        <p:txBody>
          <a:bodyPr/>
          <a:lstStyle/>
          <a:p>
            <a:fld id="{8A9247E4-6DBF-40B0-A4D0-4E3333146198}" type="slidenum">
              <a:rPr kumimoji="1" lang="ja-JP" altLang="en-US" smtClean="0"/>
              <a:t>12</a:t>
            </a:fld>
            <a:endParaRPr kumimoji="1" lang="ja-JP" altLang="en-US" dirty="0"/>
          </a:p>
        </p:txBody>
      </p:sp>
      <p:sp>
        <p:nvSpPr>
          <p:cNvPr id="6" name="テキスト ボックス 5"/>
          <p:cNvSpPr txBox="1"/>
          <p:nvPr/>
        </p:nvSpPr>
        <p:spPr>
          <a:xfrm>
            <a:off x="2842892" y="1455330"/>
            <a:ext cx="9091203" cy="1569660"/>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欧州進出の拠点として、まず、レンタルオフィスや、バーチャルオフィスを設けることをお勧めします。 レンタルオフィスはオフィスワークに必須のワークスペースや通信環境を備えていますので、準備期間不要でもスタートでき、ビジネス視察の拠点にすることも可能です。レンタル期間を時間単位、短期、長期など、必要に応じて契約できるためコストを抑えられます。</a:t>
            </a:r>
          </a:p>
          <a:p>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パリの</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区（オペラ界隈）にてビジネスセンターを提供しています。</a:t>
            </a:r>
          </a:p>
        </p:txBody>
      </p:sp>
      <p:sp>
        <p:nvSpPr>
          <p:cNvPr id="7" name="テキスト ボックス 6"/>
          <p:cNvSpPr txBox="1"/>
          <p:nvPr/>
        </p:nvSpPr>
        <p:spPr>
          <a:xfrm>
            <a:off x="2842892" y="894566"/>
            <a:ext cx="8576835" cy="461665"/>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フランス、パリバーチャルオフィス（ビジネスセンター）</a:t>
            </a:r>
          </a:p>
        </p:txBody>
      </p:sp>
      <p:sp>
        <p:nvSpPr>
          <p:cNvPr id="9" name="テキスト ボックス 8"/>
          <p:cNvSpPr txBox="1"/>
          <p:nvPr/>
        </p:nvSpPr>
        <p:spPr>
          <a:xfrm>
            <a:off x="3712432" y="4367681"/>
            <a:ext cx="8023251" cy="1323439"/>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好アクセス、パリの</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区（オペラ界隈）にてビジネスセンター内の貸</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事務所の一室を貸事務所としてご利用いただけます。</a:t>
            </a:r>
            <a:r>
              <a:rPr lang="ja-JP" altLang="en-US" sz="1600" smtClean="0">
                <a:latin typeface="メイリオ" panose="020B0604030504040204" pitchFamily="50" charset="-128"/>
                <a:ea typeface="メイリオ" panose="020B0604030504040204" pitchFamily="50" charset="-128"/>
                <a:cs typeface="メイリオ" panose="020B0604030504040204" pitchFamily="50" charset="-128"/>
              </a:rPr>
              <a:t>商談や研修、</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説明会などの打ち合わせなどで広いスペースが必要な時にご相談ください。</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IP</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電話、</a:t>
            </a:r>
            <a:r>
              <a:rPr lang="en-US" altLang="ja-JP" sz="1600" dirty="0" err="1">
                <a:latin typeface="メイリオ" panose="020B0604030504040204" pitchFamily="50" charset="-128"/>
                <a:ea typeface="メイリオ" panose="020B0604030504040204" pitchFamily="50" charset="-128"/>
                <a:cs typeface="メイリオ" panose="020B0604030504040204" pitchFamily="50" charset="-128"/>
              </a:rPr>
              <a:t>Wi-fi</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などの通信環境も揃えております。</a:t>
            </a:r>
          </a:p>
        </p:txBody>
      </p:sp>
      <p:sp>
        <p:nvSpPr>
          <p:cNvPr id="11" name="テキスト ボックス 10"/>
          <p:cNvSpPr txBox="1"/>
          <p:nvPr/>
        </p:nvSpPr>
        <p:spPr>
          <a:xfrm>
            <a:off x="3712431" y="3845940"/>
            <a:ext cx="7838572" cy="461665"/>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貸会議室の提供（ビジネスセンター内）</a:t>
            </a:r>
          </a:p>
        </p:txBody>
      </p:sp>
      <p:pic>
        <p:nvPicPr>
          <p:cNvPr id="22" name="図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041" y="876409"/>
            <a:ext cx="2186155" cy="2186155"/>
          </a:xfrm>
          <a:prstGeom prst="rect">
            <a:avLst/>
          </a:prstGeom>
        </p:spPr>
      </p:pic>
      <p:sp>
        <p:nvSpPr>
          <p:cNvPr id="14" name="タイトル 1"/>
          <p:cNvSpPr txBox="1">
            <a:spLocks/>
          </p:cNvSpPr>
          <p:nvPr/>
        </p:nvSpPr>
        <p:spPr>
          <a:xfrm>
            <a:off x="345859" y="102749"/>
            <a:ext cx="11408735" cy="4509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フランス進出サポートサービス</a:t>
            </a:r>
          </a:p>
        </p:txBody>
      </p:sp>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041" y="3845937"/>
            <a:ext cx="2186155" cy="2186155"/>
          </a:xfrm>
          <a:prstGeom prst="rect">
            <a:avLst/>
          </a:prstGeom>
        </p:spPr>
      </p:pic>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2894" y="3864518"/>
            <a:ext cx="605991" cy="605991"/>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2894" y="4644022"/>
            <a:ext cx="605991" cy="605991"/>
          </a:xfrm>
          <a:prstGeom prst="rect">
            <a:avLst/>
          </a:prstGeom>
        </p:spPr>
      </p:pic>
      <p:pic>
        <p:nvPicPr>
          <p:cNvPr id="18" name="図 17">
            <a:extLst>
              <a:ext uri="{FF2B5EF4-FFF2-40B4-BE49-F238E27FC236}">
                <a16:creationId xmlns="" xmlns:a16="http://schemas.microsoft.com/office/drawing/2014/main" id="{7C595EC3-0DF3-4C74-95B6-5CA3949118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42894" y="5413681"/>
            <a:ext cx="605991" cy="605991"/>
          </a:xfrm>
          <a:prstGeom prst="rect">
            <a:avLst/>
          </a:prstGeom>
        </p:spPr>
      </p:pic>
    </p:spTree>
    <p:extLst>
      <p:ext uri="{BB962C8B-B14F-4D97-AF65-F5344CB8AC3E}">
        <p14:creationId xmlns:p14="http://schemas.microsoft.com/office/powerpoint/2010/main" val="224775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3"/>
            <a:ext cx="12192000" cy="613317"/>
          </a:xfrm>
          <a:prstGeom prst="rect">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フッター プレースホルダー 1"/>
          <p:cNvSpPr>
            <a:spLocks noGrp="1"/>
          </p:cNvSpPr>
          <p:nvPr>
            <p:ph type="ftr" sz="quarter" idx="11"/>
          </p:nvPr>
        </p:nvSpPr>
        <p:spPr/>
        <p:txBody>
          <a:bodyPr/>
          <a:lstStyle/>
          <a:p>
            <a:r>
              <a:rPr kumimoji="1" lang="es-ES" altLang="ja-JP" dirty="0"/>
              <a:t>© SUCRECUBE Technologies</a:t>
            </a:r>
            <a:endParaRPr kumimoji="1" lang="ja-JP" altLang="en-US" dirty="0"/>
          </a:p>
        </p:txBody>
      </p:sp>
      <p:sp>
        <p:nvSpPr>
          <p:cNvPr id="4" name="スライド番号プレースホルダー 3"/>
          <p:cNvSpPr>
            <a:spLocks noGrp="1"/>
          </p:cNvSpPr>
          <p:nvPr>
            <p:ph type="sldNum" sz="quarter" idx="12"/>
          </p:nvPr>
        </p:nvSpPr>
        <p:spPr/>
        <p:txBody>
          <a:bodyPr/>
          <a:lstStyle/>
          <a:p>
            <a:fld id="{8A9247E4-6DBF-40B0-A4D0-4E3333146198}" type="slidenum">
              <a:rPr kumimoji="1" lang="ja-JP" altLang="en-US" smtClean="0"/>
              <a:t>13</a:t>
            </a:fld>
            <a:endParaRPr kumimoji="1" lang="ja-JP" altLang="en-US"/>
          </a:p>
        </p:txBody>
      </p:sp>
      <p:sp>
        <p:nvSpPr>
          <p:cNvPr id="7" name="テキスト ボックス 6"/>
          <p:cNvSpPr txBox="1"/>
          <p:nvPr/>
        </p:nvSpPr>
        <p:spPr>
          <a:xfrm>
            <a:off x="2990136" y="1308365"/>
            <a:ext cx="8943961" cy="584775"/>
          </a:xfrm>
          <a:prstGeom prst="rect">
            <a:avLst/>
          </a:prstGeom>
          <a:noFill/>
        </p:spPr>
        <p:txBody>
          <a:bodyPr wrap="square" rtlCol="0">
            <a:spAutoFit/>
          </a:bodyPr>
          <a:lstStyle/>
          <a:p>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SUCRECUBE</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運営の「パリエトワ」は、フランスを愛してやまない方々のさまざまな意見と</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アイディアによって成長していく地域ポータルです。</a:t>
            </a: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558" y="894819"/>
            <a:ext cx="2716575" cy="5416063"/>
          </a:xfrm>
          <a:prstGeom prst="rect">
            <a:avLst/>
          </a:prstGeom>
        </p:spPr>
      </p:pic>
      <p:sp>
        <p:nvSpPr>
          <p:cNvPr id="9" name="テキスト ボックス 8"/>
          <p:cNvSpPr txBox="1"/>
          <p:nvPr/>
        </p:nvSpPr>
        <p:spPr>
          <a:xfrm>
            <a:off x="2945917" y="859701"/>
            <a:ext cx="8780583" cy="461665"/>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生活便利情報満載、参加型のフランス情報メディア。</a:t>
            </a:r>
          </a:p>
        </p:txBody>
      </p:sp>
      <p:sp>
        <p:nvSpPr>
          <p:cNvPr id="11" name="テキスト ボックス 10"/>
          <p:cNvSpPr txBox="1"/>
          <p:nvPr/>
        </p:nvSpPr>
        <p:spPr>
          <a:xfrm>
            <a:off x="2945911" y="3841350"/>
            <a:ext cx="8528768" cy="2062103"/>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売り上げを上げたい、ユーザーに来店してほしい、そう願ってもなかなかユーザーの目にとまるものではありません。ブログなどを書いても、膨大な情報の中で</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google</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検索で上位になることはなかなか難しいのが現状です。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定期的にエトワに情報を載せるだけでなく、バナーを掲載したい、特集記事を載せたいなど、あなたのビジネスを大きく広げるために「安価で簡単」な「エトワ」をお使いください！</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料金はお気軽にお問い合わせください。</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詳しい内容はこちらから　：　</a:t>
            </a:r>
            <a:r>
              <a:rPr lang="es-ES" altLang="ja-JP" sz="1600" dirty="0">
                <a:latin typeface="メイリオ" panose="020B0604030504040204" pitchFamily="50" charset="-128"/>
                <a:ea typeface="メイリオ" panose="020B0604030504040204" pitchFamily="50" charset="-128"/>
                <a:cs typeface="メイリオ" panose="020B0604030504040204" pitchFamily="50" charset="-128"/>
              </a:rPr>
              <a:t>https://www.parisettoi.fr/notice/business/</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2945917" y="2909586"/>
            <a:ext cx="8780583" cy="830997"/>
          </a:xfrm>
          <a:prstGeom prst="rect">
            <a:avLst/>
          </a:prstGeom>
          <a:noFill/>
        </p:spPr>
        <p:txBody>
          <a:bodyPr wrap="square" rtlCol="0">
            <a:spAutoFit/>
          </a:bodyPr>
          <a:lstStyle/>
          <a:p>
            <a:r>
              <a:rPr lang="ja-JP" altLang="en-US" sz="2400" dirty="0">
                <a:solidFill>
                  <a:srgbClr val="3399CC"/>
                </a:solidFill>
                <a:latin typeface="メイリオ" panose="020B0604030504040204" pitchFamily="50" charset="-128"/>
                <a:ea typeface="メイリオ" panose="020B0604030504040204" pitchFamily="50" charset="-128"/>
                <a:cs typeface="メイリオ" panose="020B0604030504040204" pitchFamily="50" charset="-128"/>
              </a:rPr>
              <a:t>法人の皆様へ</a:t>
            </a:r>
            <a:endParaRPr lang="en-US" altLang="ja-JP" sz="2400" dirty="0">
              <a:solidFill>
                <a:srgbClr val="3399CC"/>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solidFill>
                  <a:srgbClr val="3399CC"/>
                </a:solidFill>
                <a:latin typeface="メイリオ" panose="020B0604030504040204" pitchFamily="50" charset="-128"/>
                <a:ea typeface="メイリオ" panose="020B0604030504040204" pitchFamily="50" charset="-128"/>
                <a:cs typeface="メイリオ" panose="020B0604030504040204" pitchFamily="50" charset="-128"/>
              </a:rPr>
              <a:t>まずはあなたの</a:t>
            </a:r>
            <a:r>
              <a:rPr lang="ja-JP" altLang="en-US" sz="2400" dirty="0" smtClean="0">
                <a:solidFill>
                  <a:srgbClr val="3399CC"/>
                </a:solidFill>
                <a:latin typeface="メイリオ" panose="020B0604030504040204" pitchFamily="50" charset="-128"/>
                <a:ea typeface="メイリオ" panose="020B0604030504040204" pitchFamily="50" charset="-128"/>
                <a:cs typeface="メイリオ" panose="020B0604030504040204" pitchFamily="50" charset="-128"/>
              </a:rPr>
              <a:t>事業、最新情報</a:t>
            </a:r>
            <a:r>
              <a:rPr lang="ja-JP" altLang="en-US" sz="2400" dirty="0">
                <a:solidFill>
                  <a:srgbClr val="3399CC"/>
                </a:solidFill>
                <a:latin typeface="メイリオ" panose="020B0604030504040204" pitchFamily="50" charset="-128"/>
                <a:ea typeface="メイリオ" panose="020B0604030504040204" pitchFamily="50" charset="-128"/>
                <a:cs typeface="メイリオ" panose="020B0604030504040204" pitchFamily="50" charset="-128"/>
              </a:rPr>
              <a:t>を知ってもらいませんか。</a:t>
            </a: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1605" y="2171931"/>
            <a:ext cx="3699001" cy="693021"/>
          </a:xfrm>
          <a:prstGeom prst="rect">
            <a:avLst/>
          </a:prstGeom>
        </p:spPr>
      </p:pic>
      <p:sp>
        <p:nvSpPr>
          <p:cNvPr id="5" name="正方形/長方形 4"/>
          <p:cNvSpPr/>
          <p:nvPr/>
        </p:nvSpPr>
        <p:spPr>
          <a:xfrm>
            <a:off x="8910781" y="142843"/>
            <a:ext cx="3143991" cy="369332"/>
          </a:xfrm>
          <a:prstGeom prst="rect">
            <a:avLst/>
          </a:prstGeom>
        </p:spPr>
        <p:txBody>
          <a:bodyPr wrap="square">
            <a:spAutoFit/>
          </a:bodyPr>
          <a:lstStyle/>
          <a:p>
            <a:pPr algn="just"/>
            <a:r>
              <a:rPr lang="en-US" altLang="ja-JP" u="sng"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http://www.parisettoi.fr</a:t>
            </a:r>
            <a:endParaRPr lang="en-US" altLang="ja-JP"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5" name="図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3131" y="117239"/>
            <a:ext cx="421940" cy="421940"/>
          </a:xfrm>
          <a:prstGeom prst="rect">
            <a:avLst/>
          </a:prstGeom>
        </p:spPr>
      </p:pic>
      <p:sp>
        <p:nvSpPr>
          <p:cNvPr id="16" name="タイトル 1"/>
          <p:cNvSpPr txBox="1">
            <a:spLocks/>
          </p:cNvSpPr>
          <p:nvPr/>
        </p:nvSpPr>
        <p:spPr>
          <a:xfrm>
            <a:off x="345859" y="102749"/>
            <a:ext cx="11408735" cy="4509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パリエトワを利用した事業の拡大支援</a:t>
            </a:r>
          </a:p>
        </p:txBody>
      </p:sp>
    </p:spTree>
    <p:extLst>
      <p:ext uri="{BB962C8B-B14F-4D97-AF65-F5344CB8AC3E}">
        <p14:creationId xmlns:p14="http://schemas.microsoft.com/office/powerpoint/2010/main" val="1784853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3"/>
            <a:ext cx="12192000" cy="613317"/>
          </a:xfrm>
          <a:prstGeom prst="rect">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フッター プレースホルダー 1"/>
          <p:cNvSpPr>
            <a:spLocks noGrp="1"/>
          </p:cNvSpPr>
          <p:nvPr>
            <p:ph type="ftr" sz="quarter" idx="11"/>
          </p:nvPr>
        </p:nvSpPr>
        <p:spPr/>
        <p:txBody>
          <a:bodyPr/>
          <a:lstStyle/>
          <a:p>
            <a:r>
              <a:rPr kumimoji="1" lang="es-ES" altLang="ja-JP" dirty="0"/>
              <a:t>© SUCRECUBE Technologies</a:t>
            </a:r>
            <a:endParaRPr kumimoji="1" lang="ja-JP" altLang="en-US" dirty="0"/>
          </a:p>
        </p:txBody>
      </p:sp>
      <p:sp>
        <p:nvSpPr>
          <p:cNvPr id="4" name="スライド番号プレースホルダー 3"/>
          <p:cNvSpPr>
            <a:spLocks noGrp="1"/>
          </p:cNvSpPr>
          <p:nvPr>
            <p:ph type="sldNum" sz="quarter" idx="12"/>
          </p:nvPr>
        </p:nvSpPr>
        <p:spPr/>
        <p:txBody>
          <a:bodyPr/>
          <a:lstStyle/>
          <a:p>
            <a:fld id="{8A9247E4-6DBF-40B0-A4D0-4E3333146198}" type="slidenum">
              <a:rPr kumimoji="1" lang="ja-JP" altLang="en-US" smtClean="0"/>
              <a:t>14</a:t>
            </a:fld>
            <a:endParaRPr kumimoji="1" lang="ja-JP" altLang="en-US"/>
          </a:p>
        </p:txBody>
      </p:sp>
      <p:sp>
        <p:nvSpPr>
          <p:cNvPr id="16" name="タイトル 1"/>
          <p:cNvSpPr txBox="1">
            <a:spLocks/>
          </p:cNvSpPr>
          <p:nvPr/>
        </p:nvSpPr>
        <p:spPr>
          <a:xfrm>
            <a:off x="345859" y="102749"/>
            <a:ext cx="11408735" cy="4509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欧州・アフリカ向けライセンス事業</a:t>
            </a:r>
          </a:p>
        </p:txBody>
      </p:sp>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6495" y="4323057"/>
            <a:ext cx="3119760" cy="682447"/>
          </a:xfrm>
          <a:prstGeom prst="rect">
            <a:avLst/>
          </a:prstGeom>
        </p:spPr>
      </p:pic>
      <p:sp>
        <p:nvSpPr>
          <p:cNvPr id="23" name="テキスト ボックス 22"/>
          <p:cNvSpPr txBox="1"/>
          <p:nvPr/>
        </p:nvSpPr>
        <p:spPr>
          <a:xfrm>
            <a:off x="345858" y="992219"/>
            <a:ext cx="11408735" cy="830997"/>
          </a:xfrm>
          <a:prstGeom prst="rect">
            <a:avLst/>
          </a:prstGeom>
          <a:noFill/>
        </p:spPr>
        <p:txBody>
          <a:bodyPr wrap="square" rtlCol="0">
            <a:spAutoFit/>
          </a:bodyPr>
          <a:lstStyle/>
          <a:p>
            <a:pPr algn="ctr"/>
            <a:r>
              <a:rPr lang="es-ES" altLang="ja-JP" sz="2400" dirty="0">
                <a:latin typeface="メイリオ" panose="020B0604030504040204" pitchFamily="50" charset="-128"/>
                <a:ea typeface="メイリオ" panose="020B0604030504040204" pitchFamily="50" charset="-128"/>
                <a:cs typeface="メイリオ" panose="020B0604030504040204" pitchFamily="50" charset="-128"/>
              </a:rPr>
              <a:t>SUCRECUBE Technologies</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は </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DNP </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大日本印刷株式会社の</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欧州唯一の正規販売代理店です。</a:t>
            </a:r>
          </a:p>
        </p:txBody>
      </p:sp>
      <p:sp>
        <p:nvSpPr>
          <p:cNvPr id="24" name="テキスト ボックス 23"/>
          <p:cNvSpPr txBox="1"/>
          <p:nvPr/>
        </p:nvSpPr>
        <p:spPr>
          <a:xfrm>
            <a:off x="1307541" y="3212620"/>
            <a:ext cx="9091203" cy="584775"/>
          </a:xfrm>
          <a:prstGeom prst="rect">
            <a:avLst/>
          </a:prstGeom>
          <a:noFill/>
        </p:spPr>
        <p:txBody>
          <a:bodyPr wrap="square" rtlCol="0">
            <a:spAutoFit/>
          </a:bodyPr>
          <a:lstStyle/>
          <a:p>
            <a:pPr algn="ct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2017</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月、</a:t>
            </a:r>
            <a:r>
              <a:rPr lang="es-ES" altLang="ja-JP" sz="1600" dirty="0">
                <a:latin typeface="メイリオ" panose="020B0604030504040204" pitchFamily="50" charset="-128"/>
                <a:ea typeface="メイリオ" panose="020B0604030504040204" pitchFamily="50" charset="-128"/>
                <a:cs typeface="メイリオ" panose="020B0604030504040204" pitchFamily="50" charset="-128"/>
              </a:rPr>
              <a:t>SUCRECUBE Technologies</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社は</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DNP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大日本印刷株式会社と</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欧州地域における堅牢化アプリケーション</a:t>
            </a:r>
            <a:r>
              <a:rPr lang="en-US" altLang="ja-JP" sz="1600" i="1" dirty="0" err="1">
                <a:latin typeface="メイリオ" panose="020B0604030504040204" pitchFamily="50" charset="-128"/>
                <a:ea typeface="メイリオ" panose="020B0604030504040204" pitchFamily="50" charset="-128"/>
                <a:cs typeface="メイリオ" panose="020B0604030504040204" pitchFamily="50" charset="-128"/>
              </a:rPr>
              <a:t>CrackProof</a:t>
            </a:r>
            <a:r>
              <a:rPr lang="ja-JP" altLang="en-US" sz="1600" i="1"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販売代理店契約を締結しました。</a:t>
            </a:r>
          </a:p>
        </p:txBody>
      </p:sp>
      <p:sp>
        <p:nvSpPr>
          <p:cNvPr id="6" name="正方形/長方形 5"/>
          <p:cNvSpPr/>
          <p:nvPr/>
        </p:nvSpPr>
        <p:spPr>
          <a:xfrm>
            <a:off x="1806227" y="5211218"/>
            <a:ext cx="8274755" cy="461665"/>
          </a:xfrm>
          <a:prstGeom prst="rect">
            <a:avLst/>
          </a:prstGeom>
        </p:spPr>
        <p:txBody>
          <a:bodyPr wrap="square">
            <a:spAutoFit/>
          </a:bodyPr>
          <a:lstStyle/>
          <a:p>
            <a:pPr algn="ctr"/>
            <a:r>
              <a:rPr lang="en-US" altLang="ja-JP" sz="1200" i="1" dirty="0" err="1">
                <a:latin typeface="メイリオ" panose="020B0604030504040204" pitchFamily="50" charset="-128"/>
                <a:ea typeface="メイリオ" panose="020B0604030504040204" pitchFamily="50" charset="-128"/>
                <a:cs typeface="メイリオ" panose="020B0604030504040204" pitchFamily="50" charset="-128"/>
              </a:rPr>
              <a:t>CrackProof</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（クラックプルーフ）は、悪意あるソフトウェア改竄の脅威に晒されたアプリケーションに対して、</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高いセキュリティ機能を付加できる堅牢化ソリューションです。</a:t>
            </a:r>
          </a:p>
        </p:txBody>
      </p:sp>
      <p:pic>
        <p:nvPicPr>
          <p:cNvPr id="25" name="図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8706" y="2176886"/>
            <a:ext cx="2043519" cy="749151"/>
          </a:xfrm>
          <a:prstGeom prst="rect">
            <a:avLst/>
          </a:prstGeom>
        </p:spPr>
      </p:pic>
      <p:pic>
        <p:nvPicPr>
          <p:cNvPr id="26" name="図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0224" y="2156981"/>
            <a:ext cx="2560379" cy="775033"/>
          </a:xfrm>
          <a:prstGeom prst="rect">
            <a:avLst/>
          </a:prstGeom>
        </p:spPr>
      </p:pic>
    </p:spTree>
    <p:extLst>
      <p:ext uri="{BB962C8B-B14F-4D97-AF65-F5344CB8AC3E}">
        <p14:creationId xmlns:p14="http://schemas.microsoft.com/office/powerpoint/2010/main" val="2559138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3"/>
            <a:ext cx="12192000" cy="613317"/>
          </a:xfrm>
          <a:prstGeom prst="rect">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フッター プレースホルダー 1"/>
          <p:cNvSpPr>
            <a:spLocks noGrp="1"/>
          </p:cNvSpPr>
          <p:nvPr>
            <p:ph type="ftr" sz="quarter" idx="11"/>
          </p:nvPr>
        </p:nvSpPr>
        <p:spPr/>
        <p:txBody>
          <a:bodyPr/>
          <a:lstStyle/>
          <a:p>
            <a:r>
              <a:rPr kumimoji="1" lang="es-ES" altLang="ja-JP"/>
              <a:t>© SUCRECUBE Technologies</a:t>
            </a:r>
            <a:endParaRPr kumimoji="1" lang="ja-JP" altLang="en-US"/>
          </a:p>
        </p:txBody>
      </p:sp>
      <p:sp>
        <p:nvSpPr>
          <p:cNvPr id="4" name="スライド番号プレースホルダー 3"/>
          <p:cNvSpPr>
            <a:spLocks noGrp="1"/>
          </p:cNvSpPr>
          <p:nvPr>
            <p:ph type="sldNum" sz="quarter" idx="12"/>
          </p:nvPr>
        </p:nvSpPr>
        <p:spPr/>
        <p:txBody>
          <a:bodyPr/>
          <a:lstStyle/>
          <a:p>
            <a:fld id="{8A9247E4-6DBF-40B0-A4D0-4E3333146198}" type="slidenum">
              <a:rPr kumimoji="1" lang="ja-JP" altLang="en-US" smtClean="0"/>
              <a:t>15</a:t>
            </a:fld>
            <a:endParaRPr kumimoji="1" lang="ja-JP" altLang="en-US"/>
          </a:p>
        </p:txBody>
      </p:sp>
      <p:sp>
        <p:nvSpPr>
          <p:cNvPr id="21" name="テキスト ボックス 20"/>
          <p:cNvSpPr txBox="1"/>
          <p:nvPr/>
        </p:nvSpPr>
        <p:spPr>
          <a:xfrm>
            <a:off x="1719078" y="894566"/>
            <a:ext cx="10035519" cy="2246769"/>
          </a:xfrm>
          <a:prstGeom prst="rect">
            <a:avLst/>
          </a:prstGeom>
          <a:noFill/>
        </p:spPr>
        <p:txBody>
          <a:bodyPr wrap="square" rtlCol="0">
            <a:spAutoFit/>
          </a:bodyPr>
          <a:lstStyle/>
          <a:p>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EU</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一般データ保護規則（</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GDPR</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）施行について教えてください。</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EU</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一般データ保護規則（</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GDPR</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）が</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日から施行され、</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EU</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内で取得したの個人情報の取り扱いが</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変わりました。</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「お問い合わせ欄（個人情報）」を持つ</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サイトは、その個人情報取得国にサーバーを置く必要があり、サーバーが日本にある場合、こちらの規定に抵触する可能性も考えられます。</a:t>
            </a: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この規則に違反しました企業には、最大</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2,000</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万ユーロ、または、前会計年度の全世界年間売上高の</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％のいずれか高い方の制裁金が課されるとされています。お気軽にご相談ください。</a:t>
            </a: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JETRO</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EU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一般データ保護規則（</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GDPR</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）に関わる実務ハンドブック（入門編）抜粋）</a:t>
            </a: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63" y="990600"/>
            <a:ext cx="900000" cy="900000"/>
          </a:xfrm>
          <a:prstGeom prst="rect">
            <a:avLst/>
          </a:prstGeom>
        </p:spPr>
      </p:pic>
      <p:sp>
        <p:nvSpPr>
          <p:cNvPr id="15" name="テキスト ボックス 14"/>
          <p:cNvSpPr txBox="1"/>
          <p:nvPr/>
        </p:nvSpPr>
        <p:spPr>
          <a:xfrm>
            <a:off x="1719078" y="3768692"/>
            <a:ext cx="10035519" cy="1815882"/>
          </a:xfrm>
          <a:prstGeom prst="rect">
            <a:avLst/>
          </a:prstGeom>
          <a:noFill/>
        </p:spPr>
        <p:txBody>
          <a:bodyPr wrap="square" rtlCol="0">
            <a:spAutoFit/>
          </a:bodyPr>
          <a:lstStyle/>
          <a:p>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Formation </a:t>
            </a:r>
            <a:r>
              <a:rPr lang="en-US" altLang="ja-JP" sz="2400" dirty="0" err="1">
                <a:latin typeface="メイリオ" panose="020B0604030504040204" pitchFamily="50" charset="-128"/>
                <a:ea typeface="メイリオ" panose="020B0604030504040204" pitchFamily="50" charset="-128"/>
                <a:cs typeface="メイリオ" panose="020B0604030504040204" pitchFamily="50" charset="-128"/>
              </a:rPr>
              <a:t>Professionnelle</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職業訓練制度</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について教えてください</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企業はこの職業訓練制度の費用を負担するため、毎年</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Contributions Formation</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として税金を納めています。社員の方が国から認可された教育機関で研修を受けたことを申請すると研修費用の還付を受けることができます。申請方法は、企業様所属の</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OPCA</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団体によって異なります。詳しくは研修お申込み時にお問い合わせください。また給付については、ご契約の会計会社にお問い合わせください。</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6" name="図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63" y="3771963"/>
            <a:ext cx="900000" cy="900000"/>
          </a:xfrm>
          <a:prstGeom prst="rect">
            <a:avLst/>
          </a:prstGeom>
        </p:spPr>
      </p:pic>
      <p:sp>
        <p:nvSpPr>
          <p:cNvPr id="11" name="タイトル 1"/>
          <p:cNvSpPr txBox="1">
            <a:spLocks/>
          </p:cNvSpPr>
          <p:nvPr/>
        </p:nvSpPr>
        <p:spPr>
          <a:xfrm>
            <a:off x="345859" y="102749"/>
            <a:ext cx="11408735" cy="4509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よくある質問</a:t>
            </a:r>
          </a:p>
        </p:txBody>
      </p:sp>
    </p:spTree>
    <p:extLst>
      <p:ext uri="{BB962C8B-B14F-4D97-AF65-F5344CB8AC3E}">
        <p14:creationId xmlns:p14="http://schemas.microsoft.com/office/powerpoint/2010/main" val="1767552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220583"/>
            <a:ext cx="12192000" cy="164599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正方形/長方形 14"/>
          <p:cNvSpPr/>
          <p:nvPr/>
        </p:nvSpPr>
        <p:spPr>
          <a:xfrm>
            <a:off x="5535648" y="822945"/>
            <a:ext cx="4034053" cy="523220"/>
          </a:xfrm>
          <a:prstGeom prst="rect">
            <a:avLst/>
          </a:prstGeom>
        </p:spPr>
        <p:txBody>
          <a:bodyPr wrap="none">
            <a:spAutoFit/>
          </a:bodyPr>
          <a:lstStyle/>
          <a:p>
            <a:r>
              <a:rPr lang="es-ES" altLang="ja-JP" sz="2800" b="1" dirty="0"/>
              <a:t>SUCRECUBE Technologies</a:t>
            </a:r>
            <a:r>
              <a:rPr lang="en-US" altLang="ja-JP" sz="2800" b="1" dirty="0"/>
              <a:t> </a:t>
            </a:r>
            <a:endParaRPr lang="ja-JP" altLang="en-US" sz="2800" b="1" dirty="0"/>
          </a:p>
        </p:txBody>
      </p:sp>
      <p:pic>
        <p:nvPicPr>
          <p:cNvPr id="16" name="図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69" y="851375"/>
            <a:ext cx="2643345" cy="795292"/>
          </a:xfrm>
          <a:prstGeom prst="rect">
            <a:avLst/>
          </a:prstGeom>
        </p:spPr>
      </p:pic>
      <p:sp>
        <p:nvSpPr>
          <p:cNvPr id="17" name="正方形/長方形 16"/>
          <p:cNvSpPr/>
          <p:nvPr/>
        </p:nvSpPr>
        <p:spPr>
          <a:xfrm>
            <a:off x="5535641" y="1370122"/>
            <a:ext cx="3672800" cy="338554"/>
          </a:xfrm>
          <a:prstGeom prst="rect">
            <a:avLst/>
          </a:prstGeom>
        </p:spPr>
        <p:txBody>
          <a:bodyPr wrap="none">
            <a:spAutoFit/>
          </a:bodyPr>
          <a:lstStyle/>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シュークルキューブ　テクノロジーズ</a:t>
            </a:r>
          </a:p>
        </p:txBody>
      </p:sp>
      <p:sp>
        <p:nvSpPr>
          <p:cNvPr id="10" name="正方形/長方形 9"/>
          <p:cNvSpPr/>
          <p:nvPr/>
        </p:nvSpPr>
        <p:spPr>
          <a:xfrm>
            <a:off x="0" y="3"/>
            <a:ext cx="12192000" cy="613317"/>
          </a:xfrm>
          <a:prstGeom prst="rect">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タイトル 1"/>
          <p:cNvSpPr txBox="1">
            <a:spLocks/>
          </p:cNvSpPr>
          <p:nvPr/>
        </p:nvSpPr>
        <p:spPr>
          <a:xfrm>
            <a:off x="6630914" y="81200"/>
            <a:ext cx="11408735" cy="4509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2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2893678" y="2333753"/>
            <a:ext cx="8860919" cy="4031873"/>
          </a:xfrm>
          <a:prstGeom prst="rect">
            <a:avLst/>
          </a:prstGeom>
        </p:spPr>
        <p:txBody>
          <a:bodyPr wrap="square">
            <a:spAutoFit/>
          </a:body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会社名</a:t>
            </a:r>
            <a:r>
              <a:rPr lang="ja-JP" altLang="es-ES" sz="1600" dirty="0">
                <a:latin typeface="メイリオ" panose="020B0604030504040204" pitchFamily="50" charset="-128"/>
                <a:ea typeface="メイリオ" panose="020B0604030504040204" pitchFamily="50" charset="-128"/>
                <a:cs typeface="メイリオ" panose="020B0604030504040204" pitchFamily="50" charset="-128"/>
              </a:rPr>
              <a:t>：</a:t>
            </a:r>
            <a:r>
              <a:rPr lang="es-ES" altLang="ja-JP" sz="1600" dirty="0">
                <a:latin typeface="メイリオ" panose="020B0604030504040204" pitchFamily="50" charset="-128"/>
                <a:ea typeface="メイリオ" panose="020B0604030504040204" pitchFamily="50" charset="-128"/>
                <a:cs typeface="メイリオ" panose="020B0604030504040204" pitchFamily="50" charset="-128"/>
              </a:rPr>
              <a:t>SUCRECUBE Technologies /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シュークルキューブ　テクノロジーズ</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所在地</a:t>
            </a:r>
            <a:r>
              <a:rPr lang="ja-JP" altLang="es-ES" sz="1600" dirty="0">
                <a:latin typeface="メイリオ" panose="020B0604030504040204" pitchFamily="50" charset="-128"/>
                <a:ea typeface="メイリオ" panose="020B0604030504040204" pitchFamily="50" charset="-128"/>
                <a:cs typeface="メイリオ" panose="020B0604030504040204" pitchFamily="50" charset="-128"/>
              </a:rPr>
              <a:t>：</a:t>
            </a:r>
            <a:r>
              <a:rPr lang="es-ES" altLang="ja-JP" sz="1600" dirty="0">
                <a:latin typeface="メイリオ" panose="020B0604030504040204" pitchFamily="50" charset="-128"/>
                <a:ea typeface="メイリオ" panose="020B0604030504040204" pitchFamily="50" charset="-128"/>
                <a:cs typeface="メイリオ" panose="020B0604030504040204" pitchFamily="50" charset="-128"/>
              </a:rPr>
              <a:t>45 Rue de Richelieu 75001 Paris France</a:t>
            </a:r>
          </a:p>
          <a:p>
            <a:endParaRPr lang="es-E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代表者</a:t>
            </a:r>
            <a:r>
              <a:rPr lang="ja-JP" altLang="es-ES" sz="1600" dirty="0">
                <a:latin typeface="メイリオ" panose="020B0604030504040204" pitchFamily="50" charset="-128"/>
                <a:ea typeface="メイリオ" panose="020B0604030504040204" pitchFamily="50" charset="-128"/>
                <a:cs typeface="メイリオ" panose="020B0604030504040204" pitchFamily="50" charset="-128"/>
              </a:rPr>
              <a:t>：</a:t>
            </a:r>
            <a:r>
              <a:rPr lang="es-ES" altLang="ja-JP" sz="1600" dirty="0">
                <a:latin typeface="メイリオ" panose="020B0604030504040204" pitchFamily="50" charset="-128"/>
                <a:ea typeface="メイリオ" panose="020B0604030504040204" pitchFamily="50" charset="-128"/>
                <a:cs typeface="メイリオ" panose="020B0604030504040204" pitchFamily="50" charset="-128"/>
              </a:rPr>
              <a:t>M. SATO Koichi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佐藤弘一）</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es-ES" altLang="ja-JP" sz="1600" dirty="0">
                <a:latin typeface="メイリオ" panose="020B0604030504040204" pitchFamily="50" charset="-128"/>
                <a:ea typeface="メイリオ" panose="020B0604030504040204" pitchFamily="50" charset="-128"/>
                <a:cs typeface="メイリオ" panose="020B0604030504040204" pitchFamily="50" charset="-128"/>
              </a:rPr>
              <a:t>URL</a:t>
            </a:r>
            <a:r>
              <a:rPr lang="ja-JP" altLang="es-ES" sz="1600" dirty="0">
                <a:latin typeface="メイリオ" panose="020B0604030504040204" pitchFamily="50" charset="-128"/>
                <a:ea typeface="メイリオ" panose="020B0604030504040204" pitchFamily="50" charset="-128"/>
                <a:cs typeface="メイリオ" panose="020B0604030504040204" pitchFamily="50" charset="-128"/>
              </a:rPr>
              <a:t>：</a:t>
            </a:r>
            <a:r>
              <a:rPr lang="es-ES" altLang="ja-JP" sz="1600" dirty="0">
                <a:latin typeface="メイリオ" panose="020B0604030504040204" pitchFamily="50" charset="-128"/>
                <a:ea typeface="メイリオ" panose="020B0604030504040204" pitchFamily="50" charset="-128"/>
                <a:cs typeface="メイリオ" panose="020B0604030504040204" pitchFamily="50" charset="-128"/>
              </a:rPr>
              <a:t>http://www.sucrecube.fr</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事業内容</a:t>
            </a:r>
            <a:r>
              <a:rPr lang="ja-JP" altLang="es-ES" sz="1600" dirty="0">
                <a:latin typeface="メイリオ" panose="020B0604030504040204" pitchFamily="50" charset="-128"/>
                <a:ea typeface="メイリオ" panose="020B0604030504040204" pitchFamily="50" charset="-128"/>
                <a:cs typeface="メイリオ" panose="020B0604030504040204" pitchFamily="50" charset="-128"/>
              </a:rPr>
              <a:t>：</a:t>
            </a:r>
          </a:p>
          <a:p>
            <a:r>
              <a:rPr lang="es-ES" altLang="ja-JP" sz="1600" dirty="0">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インテグレーション業務（システム構築・メンテナンス含む）、</a:t>
            </a:r>
            <a:r>
              <a:rPr lang="es-ES" altLang="ja-JP" sz="1600" dirty="0">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研修、サーバ・</a:t>
            </a:r>
            <a:r>
              <a:rPr lang="es-ES" altLang="ja-JP" sz="1600" dirty="0">
                <a:latin typeface="メイリオ" panose="020B0604030504040204" pitchFamily="50" charset="-128"/>
                <a:ea typeface="メイリオ" panose="020B0604030504040204" pitchFamily="50" charset="-128"/>
                <a:cs typeface="メイリオ" panose="020B0604030504040204" pitchFamily="50" charset="-128"/>
              </a:rPr>
              <a:t>PC</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販売・保守、ヨーロッパ市場調査、各種業務委託、</a:t>
            </a:r>
            <a:r>
              <a:rPr lang="es-ES" altLang="ja-JP" sz="1600" dirty="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サイト制作・ホスティング・運営、ソフト開発、コーディネート、通訳・翻訳等</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加入団体：</a:t>
            </a: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在仏日本商工会議所</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es-ES" altLang="ja-JP" sz="1600" dirty="0">
                <a:latin typeface="メイリオ" panose="020B0604030504040204" pitchFamily="50" charset="-128"/>
                <a:ea typeface="メイリオ" panose="020B0604030504040204" pitchFamily="50" charset="-128"/>
                <a:cs typeface="メイリオ" panose="020B0604030504040204" pitchFamily="50" charset="-128"/>
              </a:rPr>
              <a:t>CCIJF)</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正会員・在仏日本人会（</a:t>
            </a:r>
            <a:r>
              <a:rPr lang="es-ES" altLang="ja-JP" sz="1600" dirty="0">
                <a:latin typeface="メイリオ" panose="020B0604030504040204" pitchFamily="50" charset="-128"/>
                <a:ea typeface="メイリオ" panose="020B0604030504040204" pitchFamily="50" charset="-128"/>
                <a:cs typeface="メイリオ" panose="020B0604030504040204" pitchFamily="50" charset="-128"/>
              </a:rPr>
              <a:t>AARJF)</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法人会員・日仏経済交流委員会</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es-ES" altLang="ja-JP" sz="1600" dirty="0">
                <a:latin typeface="メイリオ" panose="020B0604030504040204" pitchFamily="50" charset="-128"/>
                <a:ea typeface="メイリオ" panose="020B0604030504040204" pitchFamily="50" charset="-128"/>
                <a:cs typeface="メイリオ" panose="020B0604030504040204" pitchFamily="50" charset="-128"/>
              </a:rPr>
              <a:t>CEFJ)</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法人会員・在仏日本人はたらく人の会（</a:t>
            </a:r>
            <a:r>
              <a:rPr lang="es-ES" altLang="ja-JP" sz="1600" dirty="0">
                <a:latin typeface="メイリオ" panose="020B0604030504040204" pitchFamily="50" charset="-128"/>
                <a:ea typeface="メイリオ" panose="020B0604030504040204" pitchFamily="50" charset="-128"/>
                <a:cs typeface="メイリオ" panose="020B0604030504040204" pitchFamily="50" charset="-128"/>
              </a:rPr>
              <a:t>AJTF)</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法人会員</a:t>
            </a:r>
          </a:p>
        </p:txBody>
      </p:sp>
      <p:sp>
        <p:nvSpPr>
          <p:cNvPr id="2" name="フッター プレースホルダー 1"/>
          <p:cNvSpPr>
            <a:spLocks noGrp="1"/>
          </p:cNvSpPr>
          <p:nvPr>
            <p:ph type="ftr" sz="quarter" idx="11"/>
          </p:nvPr>
        </p:nvSpPr>
        <p:spPr/>
        <p:txBody>
          <a:bodyPr/>
          <a:lstStyle/>
          <a:p>
            <a:r>
              <a:rPr kumimoji="1" lang="es-ES" altLang="ja-JP"/>
              <a:t>© SUCRECUBE Technologies</a:t>
            </a:r>
            <a:endParaRPr kumimoji="1" lang="ja-JP" altLang="en-US"/>
          </a:p>
        </p:txBody>
      </p:sp>
      <p:sp>
        <p:nvSpPr>
          <p:cNvPr id="3" name="スライド番号プレースホルダー 2"/>
          <p:cNvSpPr>
            <a:spLocks noGrp="1"/>
          </p:cNvSpPr>
          <p:nvPr>
            <p:ph type="sldNum" sz="quarter" idx="12"/>
          </p:nvPr>
        </p:nvSpPr>
        <p:spPr/>
        <p:txBody>
          <a:bodyPr/>
          <a:lstStyle/>
          <a:p>
            <a:fld id="{8A9247E4-6DBF-40B0-A4D0-4E3333146198}" type="slidenum">
              <a:rPr kumimoji="1" lang="ja-JP" altLang="en-US" smtClean="0"/>
              <a:t>16</a:t>
            </a:fld>
            <a:endParaRPr kumimoji="1" lang="ja-JP" altLang="en-US" dirty="0"/>
          </a:p>
        </p:txBody>
      </p:sp>
      <p:sp>
        <p:nvSpPr>
          <p:cNvPr id="9" name="タイトル 1"/>
          <p:cNvSpPr txBox="1">
            <a:spLocks/>
          </p:cNvSpPr>
          <p:nvPr/>
        </p:nvSpPr>
        <p:spPr>
          <a:xfrm>
            <a:off x="345859" y="102749"/>
            <a:ext cx="11408735" cy="4509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企業情報</a:t>
            </a:r>
            <a:endParaRPr lang="en-US" altLang="ja-JP" sz="2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853" y="2436499"/>
            <a:ext cx="2381251" cy="1962151"/>
          </a:xfrm>
          <a:prstGeom prst="rect">
            <a:avLst/>
          </a:prstGeom>
        </p:spPr>
      </p:pic>
    </p:spTree>
    <p:extLst>
      <p:ext uri="{BB962C8B-B14F-4D97-AF65-F5344CB8AC3E}">
        <p14:creationId xmlns:p14="http://schemas.microsoft.com/office/powerpoint/2010/main" val="1764264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20583"/>
            <a:ext cx="12192000" cy="164599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正方形/長方形 9"/>
          <p:cNvSpPr/>
          <p:nvPr/>
        </p:nvSpPr>
        <p:spPr>
          <a:xfrm>
            <a:off x="0" y="3"/>
            <a:ext cx="12192000" cy="613317"/>
          </a:xfrm>
          <a:prstGeom prst="rect">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タイトル 1"/>
          <p:cNvSpPr txBox="1">
            <a:spLocks/>
          </p:cNvSpPr>
          <p:nvPr/>
        </p:nvSpPr>
        <p:spPr>
          <a:xfrm>
            <a:off x="6630914" y="81200"/>
            <a:ext cx="11408735" cy="4509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2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345857" y="2075244"/>
            <a:ext cx="9036059" cy="369332"/>
          </a:xfrm>
          <a:prstGeom prst="rect">
            <a:avLst/>
          </a:prstGeom>
        </p:spPr>
        <p:txBody>
          <a:bodyPr wrap="squar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主要取引先と主要提供サービス　</a:t>
            </a:r>
          </a:p>
        </p:txBody>
      </p:sp>
      <p:sp>
        <p:nvSpPr>
          <p:cNvPr id="2" name="フッター プレースホルダー 1"/>
          <p:cNvSpPr>
            <a:spLocks noGrp="1"/>
          </p:cNvSpPr>
          <p:nvPr>
            <p:ph type="ftr" sz="quarter" idx="11"/>
          </p:nvPr>
        </p:nvSpPr>
        <p:spPr/>
        <p:txBody>
          <a:bodyPr/>
          <a:lstStyle/>
          <a:p>
            <a:r>
              <a:rPr kumimoji="1" lang="es-ES" altLang="ja-JP" dirty="0"/>
              <a:t>© SUCRECUBE Technologies</a:t>
            </a:r>
            <a:endParaRPr kumimoji="1" lang="ja-JP" altLang="en-US" dirty="0"/>
          </a:p>
        </p:txBody>
      </p:sp>
      <p:sp>
        <p:nvSpPr>
          <p:cNvPr id="3" name="スライド番号プレースホルダー 2"/>
          <p:cNvSpPr>
            <a:spLocks noGrp="1"/>
          </p:cNvSpPr>
          <p:nvPr>
            <p:ph type="sldNum" sz="quarter" idx="12"/>
          </p:nvPr>
        </p:nvSpPr>
        <p:spPr/>
        <p:txBody>
          <a:bodyPr/>
          <a:lstStyle/>
          <a:p>
            <a:fld id="{8A9247E4-6DBF-40B0-A4D0-4E3333146198}" type="slidenum">
              <a:rPr kumimoji="1" lang="ja-JP" altLang="en-US" smtClean="0"/>
              <a:t>17</a:t>
            </a:fld>
            <a:endParaRPr kumimoji="1" lang="ja-JP" altLang="en-US" dirty="0"/>
          </a:p>
        </p:txBody>
      </p:sp>
      <p:sp>
        <p:nvSpPr>
          <p:cNvPr id="9" name="タイトル 1"/>
          <p:cNvSpPr txBox="1">
            <a:spLocks/>
          </p:cNvSpPr>
          <p:nvPr/>
        </p:nvSpPr>
        <p:spPr>
          <a:xfrm>
            <a:off x="345859" y="102749"/>
            <a:ext cx="11408735" cy="4509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弊社実績（</a:t>
            </a:r>
            <a:r>
              <a:rPr lang="en-US" altLang="ja-JP" sz="2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2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2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現在） </a:t>
            </a:r>
            <a:endParaRPr lang="en-US" altLang="ja-JP" sz="2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259165092"/>
              </p:ext>
            </p:extLst>
          </p:nvPr>
        </p:nvGraphicFramePr>
        <p:xfrm>
          <a:off x="427531" y="2532161"/>
          <a:ext cx="9287968" cy="2763487"/>
        </p:xfrm>
        <a:graphic>
          <a:graphicData uri="http://schemas.openxmlformats.org/drawingml/2006/table">
            <a:tbl>
              <a:tblPr>
                <a:tableStyleId>{2D5ABB26-0587-4C30-8999-92F81FD0307C}</a:tableStyleId>
              </a:tblPr>
              <a:tblGrid>
                <a:gridCol w="4613099">
                  <a:extLst>
                    <a:ext uri="{9D8B030D-6E8A-4147-A177-3AD203B41FA5}">
                      <a16:colId xmlns="" xmlns:a16="http://schemas.microsoft.com/office/drawing/2014/main" val="20000"/>
                    </a:ext>
                  </a:extLst>
                </a:gridCol>
                <a:gridCol w="4674869">
                  <a:extLst>
                    <a:ext uri="{9D8B030D-6E8A-4147-A177-3AD203B41FA5}">
                      <a16:colId xmlns="" xmlns:a16="http://schemas.microsoft.com/office/drawing/2014/main" val="20001"/>
                    </a:ext>
                  </a:extLst>
                </a:gridCol>
              </a:tblGrid>
              <a:tr h="274320">
                <a:tc>
                  <a:txBody>
                    <a:bodyPr/>
                    <a:lstStyle/>
                    <a:p>
                      <a:r>
                        <a:rPr lang="zh-TW" altLang="en-US" sz="1200" dirty="0">
                          <a:latin typeface="メイリオ" panose="020B0604030504040204" pitchFamily="50" charset="-128"/>
                          <a:ea typeface="メイリオ" panose="020B0604030504040204" pitchFamily="50" charset="-128"/>
                          <a:cs typeface="メイリオ" panose="020B0604030504040204" pitchFamily="50" charset="-128"/>
                        </a:rPr>
                        <a:t>在仏日本大使館様</a:t>
                      </a:r>
                      <a:endParaRPr lang="zh-TW"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業務システム開発、</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開発、サーバ導入</a:t>
                      </a: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 xmlns:a16="http://schemas.microsoft.com/office/drawing/2014/main" val="10000"/>
                  </a:ext>
                </a:extLst>
              </a:tr>
              <a:tr h="382493">
                <a:tc>
                  <a:txBody>
                    <a:bodyPr/>
                    <a:lstStyle/>
                    <a:p>
                      <a:r>
                        <a:rPr lang="es-ES" sz="1200" dirty="0">
                          <a:latin typeface="メイリオ" panose="020B0604030504040204" pitchFamily="50" charset="-128"/>
                          <a:ea typeface="メイリオ" panose="020B0604030504040204" pitchFamily="50" charset="-128"/>
                          <a:cs typeface="メイリオ" panose="020B0604030504040204" pitchFamily="50" charset="-128"/>
                        </a:rPr>
                        <a:t>CCIJF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商工会議所様</a:t>
                      </a: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lang="ja-JP" altLang="en-US" sz="1200">
                          <a:latin typeface="メイリオ" panose="020B0604030504040204" pitchFamily="50" charset="-128"/>
                          <a:ea typeface="メイリオ" panose="020B0604030504040204" pitchFamily="50" charset="-128"/>
                          <a:cs typeface="メイリオ" panose="020B0604030504040204" pitchFamily="50" charset="-128"/>
                        </a:rPr>
                        <a:t>インターネット接続、メール、</a:t>
                      </a:r>
                      <a:r>
                        <a:rPr lang="en-US" altLang="ja-JP" sz="120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200">
                          <a:latin typeface="メイリオ" panose="020B0604030504040204" pitchFamily="50" charset="-128"/>
                          <a:ea typeface="メイリオ" panose="020B0604030504040204" pitchFamily="50" charset="-128"/>
                          <a:cs typeface="メイリオ" panose="020B0604030504040204" pitchFamily="50" charset="-128"/>
                        </a:rPr>
                        <a:t>保守管理</a:t>
                      </a:r>
                      <a:endParaRPr lang="ja-JP" altLang="en-US"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 xmlns:a16="http://schemas.microsoft.com/office/drawing/2014/main" val="10001"/>
                  </a:ext>
                </a:extLst>
              </a:tr>
              <a:tr h="371063">
                <a:tc>
                  <a:txBody>
                    <a:bodyPr/>
                    <a:lstStyle/>
                    <a:p>
                      <a:r>
                        <a:rPr lang="es-ES" sz="1200" dirty="0">
                          <a:latin typeface="メイリオ" panose="020B0604030504040204" pitchFamily="50" charset="-128"/>
                          <a:ea typeface="メイリオ" panose="020B0604030504040204" pitchFamily="50" charset="-128"/>
                          <a:cs typeface="メイリオ" panose="020B0604030504040204" pitchFamily="50" charset="-128"/>
                        </a:rPr>
                        <a:t>JNTO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日本政府観光局様</a:t>
                      </a: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保守、</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サイト構築、管理、</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サーバーホスティング</a:t>
                      </a: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 xmlns:a16="http://schemas.microsoft.com/office/drawing/2014/main" val="10002"/>
                  </a:ext>
                </a:extLst>
              </a:tr>
              <a:tr h="274320">
                <a:tc>
                  <a:txBody>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JETRO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パリ事務所様</a:t>
                      </a: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lang="en-US" altLang="ja-JP" sz="1200">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1200">
                          <a:latin typeface="メイリオ" panose="020B0604030504040204" pitchFamily="50" charset="-128"/>
                          <a:ea typeface="メイリオ" panose="020B0604030504040204" pitchFamily="50" charset="-128"/>
                          <a:cs typeface="メイリオ" panose="020B0604030504040204" pitchFamily="50" charset="-128"/>
                        </a:rPr>
                        <a:t>保守、</a:t>
                      </a:r>
                      <a:r>
                        <a:rPr lang="en-US" altLang="ja-JP" sz="1200">
                          <a:latin typeface="メイリオ" panose="020B0604030504040204" pitchFamily="50" charset="-128"/>
                          <a:ea typeface="メイリオ" panose="020B0604030504040204" pitchFamily="50" charset="-128"/>
                          <a:cs typeface="メイリオ" panose="020B0604030504040204" pitchFamily="50" charset="-128"/>
                        </a:rPr>
                        <a:t>C</a:t>
                      </a:r>
                      <a:r>
                        <a:rPr lang="ja-JP" altLang="en-US" sz="1200">
                          <a:latin typeface="メイリオ" panose="020B0604030504040204" pitchFamily="50" charset="-128"/>
                          <a:ea typeface="メイリオ" panose="020B0604030504040204" pitchFamily="50" charset="-128"/>
                          <a:cs typeface="メイリオ" panose="020B0604030504040204" pitchFamily="50" charset="-128"/>
                        </a:rPr>
                        <a:t>関連機器リース</a:t>
                      </a:r>
                      <a:endParaRPr lang="ja-JP" altLang="en-US"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 xmlns:a16="http://schemas.microsoft.com/office/drawing/2014/main" val="10003"/>
                  </a:ext>
                </a:extLst>
              </a:tr>
              <a:tr h="364011">
                <a:tc>
                  <a:txBody>
                    <a:bodyPr/>
                    <a:lstStyle/>
                    <a:p>
                      <a:r>
                        <a:rPr lang="es-ES" sz="1200" dirty="0">
                          <a:latin typeface="メイリオ" panose="020B0604030504040204" pitchFamily="50" charset="-128"/>
                          <a:ea typeface="メイリオ" panose="020B0604030504040204" pitchFamily="50" charset="-128"/>
                          <a:cs typeface="メイリオ" panose="020B0604030504040204" pitchFamily="50" charset="-128"/>
                        </a:rPr>
                        <a:t>CLAIR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国際自治体化協会様</a:t>
                      </a: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保守、</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サイト構築、</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ホスティング、</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PC</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販売</a:t>
                      </a: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 xmlns:a16="http://schemas.microsoft.com/office/drawing/2014/main" val="10004"/>
                  </a:ext>
                </a:extLst>
              </a:tr>
              <a:tr h="274320">
                <a:tc>
                  <a:txBody>
                    <a:bodyPr/>
                    <a:lstStyle/>
                    <a:p>
                      <a:r>
                        <a:rPr lang="en-US" altLang="zh-TW" sz="1200" dirty="0">
                          <a:latin typeface="メイリオ" panose="020B0604030504040204" pitchFamily="50" charset="-128"/>
                          <a:ea typeface="メイリオ" panose="020B0604030504040204" pitchFamily="50" charset="-128"/>
                          <a:cs typeface="メイリオ" panose="020B0604030504040204" pitchFamily="50" charset="-128"/>
                        </a:rPr>
                        <a:t>JEPIC </a:t>
                      </a:r>
                      <a:r>
                        <a:rPr lang="zh-TW" altLang="en-US" sz="1200" dirty="0">
                          <a:latin typeface="メイリオ" panose="020B0604030504040204" pitchFamily="50" charset="-128"/>
                          <a:ea typeface="メイリオ" panose="020B0604030504040204" pitchFamily="50" charset="-128"/>
                          <a:cs typeface="メイリオ" panose="020B0604030504040204" pitchFamily="50" charset="-128"/>
                        </a:rPr>
                        <a:t>海外電力調査会</a:t>
                      </a:r>
                      <a:endParaRPr lang="zh-TW"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lang="en-US" altLang="zh-TW" sz="1200" dirty="0">
                          <a:latin typeface="メイリオ" panose="020B0604030504040204" pitchFamily="50" charset="-128"/>
                          <a:ea typeface="メイリオ" panose="020B0604030504040204" pitchFamily="50" charset="-128"/>
                          <a:cs typeface="メイリオ" panose="020B0604030504040204" pitchFamily="50" charset="-128"/>
                        </a:rPr>
                        <a:t>IT</a:t>
                      </a:r>
                      <a:r>
                        <a:rPr lang="zh-TW" altLang="en-US" sz="1200" dirty="0">
                          <a:latin typeface="メイリオ" panose="020B0604030504040204" pitchFamily="50" charset="-128"/>
                          <a:ea typeface="メイリオ" panose="020B0604030504040204" pitchFamily="50" charset="-128"/>
                          <a:cs typeface="メイリオ" panose="020B0604030504040204" pitchFamily="50" charset="-128"/>
                        </a:rPr>
                        <a:t>保守、日本語</a:t>
                      </a:r>
                      <a:r>
                        <a:rPr lang="en-US" altLang="zh-TW" sz="1200" dirty="0">
                          <a:latin typeface="メイリオ" panose="020B0604030504040204" pitchFamily="50" charset="-128"/>
                          <a:ea typeface="メイリオ" panose="020B0604030504040204" pitchFamily="50" charset="-128"/>
                          <a:cs typeface="メイリオ" panose="020B0604030504040204" pitchFamily="50" charset="-128"/>
                        </a:rPr>
                        <a:t>PC</a:t>
                      </a:r>
                      <a:r>
                        <a:rPr lang="zh-TW" altLang="en-US" sz="1200" dirty="0">
                          <a:latin typeface="メイリオ" panose="020B0604030504040204" pitchFamily="50" charset="-128"/>
                          <a:ea typeface="メイリオ" panose="020B0604030504040204" pitchFamily="50" charset="-128"/>
                          <a:cs typeface="メイリオ" panose="020B0604030504040204" pitchFamily="50" charset="-128"/>
                        </a:rPr>
                        <a:t>販売</a:t>
                      </a:r>
                      <a:endParaRPr lang="zh-TW"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 xmlns:a16="http://schemas.microsoft.com/office/drawing/2014/main" val="10005"/>
                  </a:ext>
                </a:extLst>
              </a:tr>
              <a:tr h="274320">
                <a:tc>
                  <a:txBody>
                    <a:bodyPr/>
                    <a:lstStyle/>
                    <a:p>
                      <a:r>
                        <a:rPr lang="es-ES" sz="1200" dirty="0">
                          <a:latin typeface="メイリオ" panose="020B0604030504040204" pitchFamily="50" charset="-128"/>
                          <a:ea typeface="メイリオ" panose="020B0604030504040204" pitchFamily="50" charset="-128"/>
                          <a:cs typeface="メイリオ" panose="020B0604030504040204" pitchFamily="50" charset="-128"/>
                        </a:rPr>
                        <a:t>KEYENCE France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様</a:t>
                      </a: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lang="en-US" altLang="zh-TW" sz="1200">
                          <a:latin typeface="メイリオ" panose="020B0604030504040204" pitchFamily="50" charset="-128"/>
                          <a:ea typeface="メイリオ" panose="020B0604030504040204" pitchFamily="50" charset="-128"/>
                          <a:cs typeface="メイリオ" panose="020B0604030504040204" pitchFamily="50" charset="-128"/>
                        </a:rPr>
                        <a:t>IT</a:t>
                      </a:r>
                      <a:r>
                        <a:rPr lang="zh-TW" altLang="en-US" sz="1200">
                          <a:latin typeface="メイリオ" panose="020B0604030504040204" pitchFamily="50" charset="-128"/>
                          <a:ea typeface="メイリオ" panose="020B0604030504040204" pitchFamily="50" charset="-128"/>
                          <a:cs typeface="メイリオ" panose="020B0604030504040204" pitchFamily="50" charset="-128"/>
                        </a:rPr>
                        <a:t>保守、仏語</a:t>
                      </a:r>
                      <a:r>
                        <a:rPr lang="en-US" altLang="zh-TW" sz="1200">
                          <a:latin typeface="メイリオ" panose="020B0604030504040204" pitchFamily="50" charset="-128"/>
                          <a:ea typeface="メイリオ" panose="020B0604030504040204" pitchFamily="50" charset="-128"/>
                          <a:cs typeface="メイリオ" panose="020B0604030504040204" pitchFamily="50" charset="-128"/>
                        </a:rPr>
                        <a:t>PC</a:t>
                      </a:r>
                      <a:r>
                        <a:rPr lang="zh-TW" altLang="en-US" sz="1200">
                          <a:latin typeface="メイリオ" panose="020B0604030504040204" pitchFamily="50" charset="-128"/>
                          <a:ea typeface="メイリオ" panose="020B0604030504040204" pitchFamily="50" charset="-128"/>
                          <a:cs typeface="メイリオ" panose="020B0604030504040204" pitchFamily="50" charset="-128"/>
                        </a:rPr>
                        <a:t>販売</a:t>
                      </a:r>
                      <a:endParaRPr lang="zh-TW" altLang="en-US"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 xmlns:a16="http://schemas.microsoft.com/office/drawing/2014/main" val="10006"/>
                  </a:ext>
                </a:extLst>
              </a:tr>
              <a:tr h="274320">
                <a:tc>
                  <a:txBody>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パリ日本人学校 様</a:t>
                      </a: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lang="es-ES" sz="1200" dirty="0">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保守、</a:t>
                      </a:r>
                      <a:r>
                        <a:rPr lang="es-ES" sz="1200" dirty="0">
                          <a:latin typeface="メイリオ" panose="020B0604030504040204" pitchFamily="50" charset="-128"/>
                          <a:ea typeface="メイリオ" panose="020B0604030504040204" pitchFamily="50" charset="-128"/>
                          <a:cs typeface="メイリオ" panose="020B0604030504040204" pitchFamily="50" charset="-128"/>
                        </a:rPr>
                        <a:t>PC</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販売</a:t>
                      </a: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 xmlns:a16="http://schemas.microsoft.com/office/drawing/2014/main" val="10007"/>
                  </a:ext>
                </a:extLst>
              </a:tr>
              <a:tr h="274320">
                <a:tc>
                  <a:txBody>
                    <a:bodyPr/>
                    <a:lstStyle/>
                    <a:p>
                      <a:r>
                        <a:rPr lang="es-ES" sz="1200" dirty="0">
                          <a:latin typeface="メイリオ" panose="020B0604030504040204" pitchFamily="50" charset="-128"/>
                          <a:ea typeface="メイリオ" panose="020B0604030504040204" pitchFamily="50" charset="-128"/>
                          <a:cs typeface="メイリオ" panose="020B0604030504040204" pitchFamily="50" charset="-128"/>
                        </a:rPr>
                        <a:t>NTT Europe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様</a:t>
                      </a: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lang="en-US" altLang="zh-TW" sz="1200" dirty="0">
                          <a:latin typeface="メイリオ" panose="020B0604030504040204" pitchFamily="50" charset="-128"/>
                          <a:ea typeface="メイリオ" panose="020B0604030504040204" pitchFamily="50" charset="-128"/>
                          <a:cs typeface="メイリオ" panose="020B0604030504040204" pitchFamily="50" charset="-128"/>
                        </a:rPr>
                        <a:t>IT</a:t>
                      </a:r>
                      <a:r>
                        <a:rPr lang="zh-TW" altLang="en-US" sz="1200" dirty="0">
                          <a:latin typeface="メイリオ" panose="020B0604030504040204" pitchFamily="50" charset="-128"/>
                          <a:ea typeface="メイリオ" panose="020B0604030504040204" pitchFamily="50" charset="-128"/>
                          <a:cs typeface="メイリオ" panose="020B0604030504040204" pitchFamily="50" charset="-128"/>
                        </a:rPr>
                        <a:t>技術支援全般、</a:t>
                      </a:r>
                      <a:r>
                        <a:rPr lang="en-US" altLang="zh-TW" sz="1200" dirty="0">
                          <a:latin typeface="メイリオ" panose="020B0604030504040204" pitchFamily="50" charset="-128"/>
                          <a:ea typeface="メイリオ" panose="020B0604030504040204" pitchFamily="50" charset="-128"/>
                          <a:cs typeface="メイリオ" panose="020B0604030504040204" pitchFamily="50" charset="-128"/>
                        </a:rPr>
                        <a:t>Cisco</a:t>
                      </a:r>
                      <a:r>
                        <a:rPr lang="zh-TW" altLang="en-US" sz="1200" dirty="0">
                          <a:latin typeface="メイリオ" panose="020B0604030504040204" pitchFamily="50" charset="-128"/>
                          <a:ea typeface="メイリオ" panose="020B0604030504040204" pitchFamily="50" charset="-128"/>
                          <a:cs typeface="メイリオ" panose="020B0604030504040204" pitchFamily="50" charset="-128"/>
                        </a:rPr>
                        <a:t>技術支援</a:t>
                      </a:r>
                      <a:endParaRPr lang="zh-TW"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 xmlns:a16="http://schemas.microsoft.com/office/drawing/2014/main" val="10008"/>
                  </a:ext>
                </a:extLst>
              </a:tr>
            </a:tbl>
          </a:graphicData>
        </a:graphic>
      </p:graphicFrame>
      <p:sp>
        <p:nvSpPr>
          <p:cNvPr id="19" name="正方形/長方形 18"/>
          <p:cNvSpPr/>
          <p:nvPr/>
        </p:nvSpPr>
        <p:spPr>
          <a:xfrm>
            <a:off x="5535648" y="822945"/>
            <a:ext cx="4034053" cy="523220"/>
          </a:xfrm>
          <a:prstGeom prst="rect">
            <a:avLst/>
          </a:prstGeom>
        </p:spPr>
        <p:txBody>
          <a:bodyPr wrap="none">
            <a:spAutoFit/>
          </a:bodyPr>
          <a:lstStyle/>
          <a:p>
            <a:r>
              <a:rPr lang="es-ES" altLang="ja-JP" sz="2800" b="1" dirty="0"/>
              <a:t>SUCRECUBE Technologies</a:t>
            </a:r>
            <a:r>
              <a:rPr lang="en-US" altLang="ja-JP" sz="2800" b="1" dirty="0"/>
              <a:t> </a:t>
            </a:r>
            <a:endParaRPr lang="ja-JP" altLang="en-US" sz="2800" b="1" dirty="0"/>
          </a:p>
        </p:txBody>
      </p:sp>
      <p:pic>
        <p:nvPicPr>
          <p:cNvPr id="20" name="図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69" y="851375"/>
            <a:ext cx="2643345" cy="795292"/>
          </a:xfrm>
          <a:prstGeom prst="rect">
            <a:avLst/>
          </a:prstGeom>
        </p:spPr>
      </p:pic>
      <p:sp>
        <p:nvSpPr>
          <p:cNvPr id="21" name="正方形/長方形 20"/>
          <p:cNvSpPr/>
          <p:nvPr/>
        </p:nvSpPr>
        <p:spPr>
          <a:xfrm>
            <a:off x="5535641" y="1370122"/>
            <a:ext cx="3672800" cy="338554"/>
          </a:xfrm>
          <a:prstGeom prst="rect">
            <a:avLst/>
          </a:prstGeom>
        </p:spPr>
        <p:txBody>
          <a:bodyPr wrap="none">
            <a:spAutoFit/>
          </a:bodyPr>
          <a:lstStyle/>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シュークルキューブ　テクノロジーズ</a:t>
            </a:r>
          </a:p>
        </p:txBody>
      </p:sp>
      <p:sp>
        <p:nvSpPr>
          <p:cNvPr id="6" name="正方形/長方形 5"/>
          <p:cNvSpPr/>
          <p:nvPr/>
        </p:nvSpPr>
        <p:spPr>
          <a:xfrm>
            <a:off x="7552669" y="5462910"/>
            <a:ext cx="2396810" cy="246221"/>
          </a:xfrm>
          <a:prstGeom prst="rect">
            <a:avLst/>
          </a:prstGeom>
        </p:spPr>
        <p:txBody>
          <a:bodyPr wrap="none">
            <a:spAutoFit/>
          </a:bodyPr>
          <a:lstStyle/>
          <a:p>
            <a:pPr algn="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一般企業様約</a:t>
            </a:r>
            <a:r>
              <a:rPr lang="en-US" altLang="ja-JP" sz="1000" dirty="0">
                <a:latin typeface="メイリオ" panose="020B0604030504040204" pitchFamily="50" charset="-128"/>
                <a:ea typeface="メイリオ" panose="020B0604030504040204" pitchFamily="50" charset="-128"/>
              </a:rPr>
              <a:t>70</a:t>
            </a:r>
            <a:r>
              <a:rPr lang="ja-JP" altLang="en-US" sz="1000" dirty="0">
                <a:latin typeface="メイリオ" panose="020B0604030504040204" pitchFamily="50" charset="-128"/>
                <a:ea typeface="メイリオ" panose="020B0604030504040204" pitchFamily="50" charset="-128"/>
              </a:rPr>
              <a:t>社様とお取引継続中</a:t>
            </a:r>
            <a:endParaRPr lang="ja-JP" altLang="en-US" sz="1000" dirty="0"/>
          </a:p>
        </p:txBody>
      </p:sp>
      <p:sp>
        <p:nvSpPr>
          <p:cNvPr id="22" name="正方形/長方形 21"/>
          <p:cNvSpPr/>
          <p:nvPr/>
        </p:nvSpPr>
        <p:spPr>
          <a:xfrm>
            <a:off x="345856" y="5709126"/>
            <a:ext cx="9826845" cy="553998"/>
          </a:xfrm>
          <a:prstGeom prst="rect">
            <a:avLst/>
          </a:prstGeom>
        </p:spPr>
        <p:txBody>
          <a:bodyPr wrap="squar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パートナー企業</a:t>
            </a:r>
          </a:p>
          <a:p>
            <a:r>
              <a:rPr lang="es-ES" altLang="ja-JP" sz="1200" dirty="0">
                <a:latin typeface="メイリオ" panose="020B0604030504040204" pitchFamily="50" charset="-128"/>
                <a:ea typeface="メイリオ" panose="020B0604030504040204" pitchFamily="50" charset="-128"/>
                <a:cs typeface="メイリオ" panose="020B0604030504040204" pitchFamily="50" charset="-128"/>
              </a:rPr>
              <a:t>DELL France</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es-ES" altLang="ja-JP" sz="1200" dirty="0">
                <a:latin typeface="メイリオ" panose="020B0604030504040204" pitchFamily="50" charset="-128"/>
                <a:ea typeface="メイリオ" panose="020B0604030504040204" pitchFamily="50" charset="-128"/>
                <a:cs typeface="メイリオ" panose="020B0604030504040204" pitchFamily="50" charset="-128"/>
              </a:rPr>
              <a:t>HP France</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 </a:t>
            </a:r>
            <a:r>
              <a:rPr lang="es-ES" altLang="ja-JP" sz="1200" dirty="0">
                <a:latin typeface="メイリオ" panose="020B0604030504040204" pitchFamily="50" charset="-128"/>
                <a:ea typeface="メイリオ" panose="020B0604030504040204" pitchFamily="50" charset="-128"/>
                <a:cs typeface="メイリオ" panose="020B0604030504040204" pitchFamily="50" charset="-128"/>
              </a:rPr>
              <a:t>Trendmicro</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 </a:t>
            </a:r>
            <a:r>
              <a:rPr lang="es-ES" altLang="ja-JP" sz="1200" dirty="0">
                <a:latin typeface="メイリオ" panose="020B0604030504040204" pitchFamily="50" charset="-128"/>
                <a:ea typeface="メイリオ" panose="020B0604030504040204" pitchFamily="50" charset="-128"/>
                <a:cs typeface="メイリオ" panose="020B0604030504040204" pitchFamily="50" charset="-128"/>
              </a:rPr>
              <a:t>Microsoft</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 </a:t>
            </a:r>
            <a:r>
              <a:rPr lang="es-ES" altLang="ja-JP" sz="1200" dirty="0">
                <a:latin typeface="メイリオ" panose="020B0604030504040204" pitchFamily="50" charset="-128"/>
                <a:ea typeface="メイリオ" panose="020B0604030504040204" pitchFamily="50" charset="-128"/>
                <a:cs typeface="メイリオ" panose="020B0604030504040204" pitchFamily="50" charset="-128"/>
              </a:rPr>
              <a:t>Symantec</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 </a:t>
            </a:r>
            <a:r>
              <a:rPr lang="es-ES" altLang="ja-JP" sz="1200" dirty="0">
                <a:latin typeface="メイリオ" panose="020B0604030504040204" pitchFamily="50" charset="-128"/>
                <a:ea typeface="メイリオ" panose="020B0604030504040204" pitchFamily="50" charset="-128"/>
                <a:cs typeface="メイリオ" panose="020B0604030504040204" pitchFamily="50" charset="-128"/>
              </a:rPr>
              <a:t>Juniper</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 </a:t>
            </a:r>
            <a:r>
              <a:rPr lang="es-ES" altLang="ja-JP" sz="1200" dirty="0">
                <a:latin typeface="メイリオ" panose="020B0604030504040204" pitchFamily="50" charset="-128"/>
                <a:ea typeface="メイリオ" panose="020B0604030504040204" pitchFamily="50" charset="-128"/>
                <a:cs typeface="メイリオ" panose="020B0604030504040204" pitchFamily="50" charset="-128"/>
              </a:rPr>
              <a:t>Cisco</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 </a:t>
            </a:r>
            <a:r>
              <a:rPr lang="es-ES" altLang="ja-JP" sz="1200" dirty="0">
                <a:latin typeface="メイリオ" panose="020B0604030504040204" pitchFamily="50" charset="-128"/>
                <a:ea typeface="メイリオ" panose="020B0604030504040204" pitchFamily="50" charset="-128"/>
                <a:cs typeface="メイリオ" panose="020B0604030504040204" pitchFamily="50" charset="-128"/>
              </a:rPr>
              <a:t>NTT Communications Group</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 </a:t>
            </a:r>
            <a:r>
              <a:rPr lang="es-ES" altLang="ja-JP" sz="1200" dirty="0">
                <a:latin typeface="メイリオ" panose="020B0604030504040204" pitchFamily="50" charset="-128"/>
                <a:ea typeface="メイリオ" panose="020B0604030504040204" pitchFamily="50" charset="-128"/>
                <a:cs typeface="メイリオ" panose="020B0604030504040204" pitchFamily="50" charset="-128"/>
              </a:rPr>
              <a:t>Trosystems Inc.</a:t>
            </a:r>
          </a:p>
        </p:txBody>
      </p:sp>
    </p:spTree>
    <p:extLst>
      <p:ext uri="{BB962C8B-B14F-4D97-AF65-F5344CB8AC3E}">
        <p14:creationId xmlns:p14="http://schemas.microsoft.com/office/powerpoint/2010/main" val="2183609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220583"/>
            <a:ext cx="12192000" cy="164599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正方形/長方形 9"/>
          <p:cNvSpPr/>
          <p:nvPr/>
        </p:nvSpPr>
        <p:spPr>
          <a:xfrm>
            <a:off x="0" y="3"/>
            <a:ext cx="12192000" cy="613317"/>
          </a:xfrm>
          <a:prstGeom prst="rect">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タイトル 1"/>
          <p:cNvSpPr txBox="1">
            <a:spLocks/>
          </p:cNvSpPr>
          <p:nvPr/>
        </p:nvSpPr>
        <p:spPr>
          <a:xfrm>
            <a:off x="6630914" y="81200"/>
            <a:ext cx="11408735" cy="4509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2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r>
              <a:rPr kumimoji="1" lang="es-ES" altLang="ja-JP"/>
              <a:t>© SUCRECUBE Technologies</a:t>
            </a:r>
            <a:endParaRPr kumimoji="1" lang="ja-JP" altLang="en-US"/>
          </a:p>
        </p:txBody>
      </p:sp>
      <p:sp>
        <p:nvSpPr>
          <p:cNvPr id="3" name="スライド番号プレースホルダー 2"/>
          <p:cNvSpPr>
            <a:spLocks noGrp="1"/>
          </p:cNvSpPr>
          <p:nvPr>
            <p:ph type="sldNum" sz="quarter" idx="12"/>
          </p:nvPr>
        </p:nvSpPr>
        <p:spPr/>
        <p:txBody>
          <a:bodyPr/>
          <a:lstStyle/>
          <a:p>
            <a:fld id="{8A9247E4-6DBF-40B0-A4D0-4E3333146198}" type="slidenum">
              <a:rPr kumimoji="1" lang="ja-JP" altLang="en-US" smtClean="0"/>
              <a:t>18</a:t>
            </a:fld>
            <a:endParaRPr kumimoji="1" lang="ja-JP" altLang="en-US" dirty="0"/>
          </a:p>
        </p:txBody>
      </p:sp>
      <p:sp>
        <p:nvSpPr>
          <p:cNvPr id="9" name="タイトル 1"/>
          <p:cNvSpPr txBox="1">
            <a:spLocks/>
          </p:cNvSpPr>
          <p:nvPr/>
        </p:nvSpPr>
        <p:spPr>
          <a:xfrm>
            <a:off x="345859" y="102749"/>
            <a:ext cx="11408735" cy="4509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お問い合わせ・ご連絡先</a:t>
            </a:r>
            <a:endParaRPr lang="en-US" altLang="ja-JP" sz="2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a:xfrm>
            <a:off x="948502" y="2473069"/>
            <a:ext cx="10203447" cy="3785652"/>
          </a:xfrm>
          <a:prstGeom prst="rect">
            <a:avLst/>
          </a:prstGeom>
          <a:no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お電話でのご相談</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カスタマーサービスセンター（月～金　</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00</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00</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33</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0</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1 45 20 86 81</a:t>
            </a:r>
            <a:b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関係のご相談、お問い合わせ</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hlinkClick r:id="rId2"/>
              </a:rPr>
              <a:t>support@sucrecube.fr</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関連のご相談、お問い合わせ</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hlinkClick r:id="rId3"/>
              </a:rPr>
              <a:t>webadmin@sucrecube.fr</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パリエトワのご相談</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info@parisettoi.fr</a:t>
            </a:r>
          </a:p>
          <a:p>
            <a:pPr algn="ct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その他お問い合わせ</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info@sucrecube.fr</a:t>
            </a:r>
          </a:p>
        </p:txBody>
      </p:sp>
      <p:sp>
        <p:nvSpPr>
          <p:cNvPr id="14" name="正方形/長方形 13"/>
          <p:cNvSpPr/>
          <p:nvPr/>
        </p:nvSpPr>
        <p:spPr>
          <a:xfrm>
            <a:off x="5535648" y="822945"/>
            <a:ext cx="4034053" cy="523220"/>
          </a:xfrm>
          <a:prstGeom prst="rect">
            <a:avLst/>
          </a:prstGeom>
        </p:spPr>
        <p:txBody>
          <a:bodyPr wrap="none">
            <a:spAutoFit/>
          </a:bodyPr>
          <a:lstStyle/>
          <a:p>
            <a:r>
              <a:rPr lang="es-ES" altLang="ja-JP" sz="2800" b="1" dirty="0"/>
              <a:t>SUCRECUBE Technologies</a:t>
            </a:r>
            <a:r>
              <a:rPr lang="en-US" altLang="ja-JP" sz="2800" b="1" dirty="0"/>
              <a:t> </a:t>
            </a:r>
            <a:endParaRPr lang="ja-JP" altLang="en-US" sz="2800" b="1" dirty="0"/>
          </a:p>
        </p:txBody>
      </p:sp>
      <p:pic>
        <p:nvPicPr>
          <p:cNvPr id="15" name="図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7769" y="851375"/>
            <a:ext cx="2643345" cy="795292"/>
          </a:xfrm>
          <a:prstGeom prst="rect">
            <a:avLst/>
          </a:prstGeom>
        </p:spPr>
      </p:pic>
      <p:sp>
        <p:nvSpPr>
          <p:cNvPr id="16" name="正方形/長方形 15"/>
          <p:cNvSpPr/>
          <p:nvPr/>
        </p:nvSpPr>
        <p:spPr>
          <a:xfrm>
            <a:off x="5535641" y="1370122"/>
            <a:ext cx="3672800" cy="338554"/>
          </a:xfrm>
          <a:prstGeom prst="rect">
            <a:avLst/>
          </a:prstGeom>
        </p:spPr>
        <p:txBody>
          <a:bodyPr wrap="none">
            <a:spAutoFit/>
          </a:bodyPr>
          <a:lstStyle/>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シュークルキューブ　テクノロジーズ</a:t>
            </a:r>
          </a:p>
        </p:txBody>
      </p:sp>
    </p:spTree>
    <p:extLst>
      <p:ext uri="{BB962C8B-B14F-4D97-AF65-F5344CB8AC3E}">
        <p14:creationId xmlns:p14="http://schemas.microsoft.com/office/powerpoint/2010/main" val="2779356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r>
              <a:rPr kumimoji="1" lang="es-ES" altLang="ja-JP" dirty="0"/>
              <a:t>© SUCRECUBE Technologies</a:t>
            </a:r>
            <a:endParaRPr kumimoji="1" lang="ja-JP" altLang="en-US" dirty="0"/>
          </a:p>
        </p:txBody>
      </p:sp>
      <p:sp>
        <p:nvSpPr>
          <p:cNvPr id="5" name="スライド番号プレースホルダー 4"/>
          <p:cNvSpPr>
            <a:spLocks noGrp="1"/>
          </p:cNvSpPr>
          <p:nvPr>
            <p:ph type="sldNum" sz="quarter" idx="12"/>
          </p:nvPr>
        </p:nvSpPr>
        <p:spPr/>
        <p:txBody>
          <a:bodyPr/>
          <a:lstStyle/>
          <a:p>
            <a:fld id="{8A9247E4-6DBF-40B0-A4D0-4E3333146198}" type="slidenum">
              <a:rPr kumimoji="1" lang="ja-JP" altLang="en-US" smtClean="0"/>
              <a:t>2</a:t>
            </a:fld>
            <a:endParaRPr kumimoji="1" lang="ja-JP" altLang="en-US" dirty="0"/>
          </a:p>
        </p:txBody>
      </p:sp>
      <p:sp>
        <p:nvSpPr>
          <p:cNvPr id="6" name="タイトル 1"/>
          <p:cNvSpPr>
            <a:spLocks noGrp="1"/>
          </p:cNvSpPr>
          <p:nvPr>
            <p:ph idx="1"/>
          </p:nvPr>
        </p:nvSpPr>
        <p:spPr>
          <a:xfrm>
            <a:off x="501573" y="1110943"/>
            <a:ext cx="5817243" cy="5567159"/>
          </a:xfrm>
        </p:spPr>
        <p:txBody>
          <a:bodyPr anchor="t">
            <a:noAutofit/>
          </a:bodyPr>
          <a:lstStyle/>
          <a:p>
            <a:pPr marL="0" indent="0">
              <a:lnSpc>
                <a:spcPct val="100000"/>
              </a:lnSpc>
              <a:buNone/>
            </a:pP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SUCRECUBE Technologies </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のご紹介　・・・</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3p</a:t>
            </a:r>
            <a:b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ソリューション・サービス</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・セキュリティに重点を置いた 設計・開発・構築　・・・</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4p</a:t>
            </a:r>
            <a:b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・各種</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ソリューション・・・</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5p</a:t>
            </a:r>
            <a:b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 </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運用保守サービス（メンテナンス） ・・・</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6p</a:t>
            </a:r>
            <a:b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・オフィス移転、新規開設・・・</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6p</a:t>
            </a:r>
            <a:b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00000"/>
              </a:lnSpc>
              <a:buNone/>
            </a:pPr>
            <a:r>
              <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運用保守サービス（ご契約例） </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7p</a:t>
            </a:r>
            <a:b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b="1" i="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パソコン購入・リース</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8p</a:t>
            </a:r>
            <a:b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法人向け</a:t>
            </a:r>
            <a:r>
              <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研修</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9p</a:t>
            </a: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00000"/>
              </a:lnSpc>
              <a:buNone/>
            </a:pPr>
            <a:r>
              <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サイト構築と運用</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10p</a:t>
            </a:r>
            <a:b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・多言語（日仏英）サイト構築</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サーバー管理、ドメイン取得</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欧州・アフリカ圏　ビジネスコンサルティング</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11p</a:t>
            </a:r>
          </a:p>
          <a:p>
            <a:pPr marL="0" indent="0">
              <a:lnSpc>
                <a:spcPct val="100000"/>
              </a:lnSpc>
              <a:buNone/>
            </a:pP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フランス進出サポートサービス</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12p</a:t>
            </a:r>
          </a:p>
          <a:p>
            <a:pPr marL="0" indent="0">
              <a:lnSpc>
                <a:spcPct val="100000"/>
              </a:lnSpc>
              <a:buNone/>
            </a:pP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「パリエトワ」を利用した事業の拡大支援</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13p</a:t>
            </a:r>
            <a:endParaRPr lang="ja-JP" altLang="en-US" sz="1400" dirty="0">
              <a:solidFill>
                <a:schemeClr val="tx1">
                  <a:lumMod val="75000"/>
                  <a:lumOff val="25000"/>
                </a:schemeClr>
              </a:solidFill>
            </a:endParaRPr>
          </a:p>
        </p:txBody>
      </p:sp>
      <p:sp>
        <p:nvSpPr>
          <p:cNvPr id="7" name="正方形/長方形 6"/>
          <p:cNvSpPr/>
          <p:nvPr/>
        </p:nvSpPr>
        <p:spPr>
          <a:xfrm>
            <a:off x="0" y="3"/>
            <a:ext cx="12192000" cy="613317"/>
          </a:xfrm>
          <a:prstGeom prst="rect">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タイトル 1"/>
          <p:cNvSpPr txBox="1">
            <a:spLocks/>
          </p:cNvSpPr>
          <p:nvPr/>
        </p:nvSpPr>
        <p:spPr>
          <a:xfrm>
            <a:off x="419916" y="-29507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目次</a:t>
            </a:r>
            <a:endParaRPr lang="ja-JP" altLang="en-US" sz="2600" dirty="0"/>
          </a:p>
        </p:txBody>
      </p:sp>
      <p:sp>
        <p:nvSpPr>
          <p:cNvPr id="2" name="正方形/長方形 1"/>
          <p:cNvSpPr/>
          <p:nvPr/>
        </p:nvSpPr>
        <p:spPr>
          <a:xfrm>
            <a:off x="6318813" y="908393"/>
            <a:ext cx="5465200" cy="2246769"/>
          </a:xfrm>
          <a:prstGeom prst="rect">
            <a:avLst/>
          </a:prstGeom>
        </p:spPr>
        <p:txBody>
          <a:bodyPr wrap="square">
            <a:spAutoFit/>
          </a:bodyPr>
          <a:lstStyle/>
          <a:p>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欧州・アフリカ向けライセンス事業</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14p</a:t>
            </a:r>
            <a:endParaRPr lang="ja-JP" altLang="en-US" sz="1400" dirty="0">
              <a:solidFill>
                <a:schemeClr val="tx1">
                  <a:lumMod val="75000"/>
                  <a:lumOff val="25000"/>
                </a:schemeClr>
              </a:solidFill>
            </a:endParaRPr>
          </a:p>
          <a:p>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よくある質問</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15p</a:t>
            </a:r>
          </a:p>
          <a:p>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企業情報</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16p</a:t>
            </a:r>
            <a:b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zh-TW"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弊社実績（</a:t>
            </a:r>
            <a:r>
              <a:rPr lang="en-US" altLang="zh-TW"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2018</a:t>
            </a:r>
            <a:r>
              <a:rPr lang="zh-TW"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年現在） </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17p</a:t>
            </a:r>
            <a:b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お問い合わせ・ご連絡先</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18p</a:t>
            </a: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42512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es-ES" altLang="ja-JP"/>
              <a:t>© SUCRECUBE Technologies</a:t>
            </a:r>
            <a:endParaRPr kumimoji="1" lang="ja-JP" altLang="en-US"/>
          </a:p>
        </p:txBody>
      </p:sp>
      <p:sp>
        <p:nvSpPr>
          <p:cNvPr id="4" name="スライド番号プレースホルダー 3"/>
          <p:cNvSpPr>
            <a:spLocks noGrp="1"/>
          </p:cNvSpPr>
          <p:nvPr>
            <p:ph type="sldNum" sz="quarter" idx="12"/>
          </p:nvPr>
        </p:nvSpPr>
        <p:spPr/>
        <p:txBody>
          <a:bodyPr/>
          <a:lstStyle/>
          <a:p>
            <a:fld id="{8A9247E4-6DBF-40B0-A4D0-4E3333146198}" type="slidenum">
              <a:rPr kumimoji="1" lang="ja-JP" altLang="en-US" smtClean="0"/>
              <a:t>3</a:t>
            </a:fld>
            <a:endParaRPr kumimoji="1" lang="ja-JP" altLang="en-US"/>
          </a:p>
        </p:txBody>
      </p:sp>
      <p:sp>
        <p:nvSpPr>
          <p:cNvPr id="27" name="正方形/長方形 26"/>
          <p:cNvSpPr/>
          <p:nvPr/>
        </p:nvSpPr>
        <p:spPr>
          <a:xfrm>
            <a:off x="0" y="3"/>
            <a:ext cx="12192000" cy="613317"/>
          </a:xfrm>
          <a:prstGeom prst="rect">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テキスト ボックス 27"/>
          <p:cNvSpPr txBox="1"/>
          <p:nvPr/>
        </p:nvSpPr>
        <p:spPr>
          <a:xfrm>
            <a:off x="1" y="1427389"/>
            <a:ext cx="11934091" cy="830997"/>
          </a:xfrm>
          <a:prstGeom prst="rect">
            <a:avLst/>
          </a:prstGeom>
          <a:noFill/>
        </p:spPr>
        <p:txBody>
          <a:bodyPr wrap="square" rtlCol="0">
            <a:spAutoFit/>
          </a:bodyPr>
          <a:lstStyle/>
          <a:p>
            <a:pPr algn="ct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日仏英の</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システム導入支援・保守、社内の</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PC</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やネット環境の整備などの「企業内の</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課題を解決」のみならず、</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日本と異なるフランスの</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環境で培った技術や経験、グローバルな視点を生かした</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「企業のグローバル化支援、コンサルテーション」なども行っております。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p:cNvSpPr txBox="1"/>
          <p:nvPr/>
        </p:nvSpPr>
        <p:spPr>
          <a:xfrm>
            <a:off x="1054360" y="806884"/>
            <a:ext cx="10048881" cy="492443"/>
          </a:xfrm>
          <a:prstGeom prst="rect">
            <a:avLst/>
          </a:prstGeom>
          <a:noFill/>
        </p:spPr>
        <p:txBody>
          <a:bodyPr wrap="square" rtlCol="0">
            <a:spAutoFit/>
          </a:bodyPr>
          <a:lstStyle/>
          <a:p>
            <a:pPr algn="ctr"/>
            <a:r>
              <a:rPr lang="en-US" altLang="ja-JP" sz="2600" dirty="0">
                <a:latin typeface="メイリオ" panose="020B0604030504040204" pitchFamily="50" charset="-128"/>
                <a:ea typeface="メイリオ" panose="020B0604030504040204" pitchFamily="50" charset="-128"/>
                <a:cs typeface="メイリオ" panose="020B0604030504040204" pitchFamily="50" charset="-128"/>
              </a:rPr>
              <a:t>SUCRECUBE</a:t>
            </a:r>
            <a:r>
              <a:rPr lang="ja-JP" altLang="en-US" sz="2600" dirty="0">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2600" dirty="0">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2600" dirty="0">
                <a:latin typeface="メイリオ" panose="020B0604030504040204" pitchFamily="50" charset="-128"/>
                <a:ea typeface="メイリオ" panose="020B0604030504040204" pitchFamily="50" charset="-128"/>
                <a:cs typeface="メイリオ" panose="020B0604030504040204" pitchFamily="50" charset="-128"/>
              </a:rPr>
              <a:t>を中心とした日系コンサルティング会社です。</a:t>
            </a:r>
          </a:p>
        </p:txBody>
      </p:sp>
      <p:pic>
        <p:nvPicPr>
          <p:cNvPr id="30" name="図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2667" y="3319700"/>
            <a:ext cx="1080000" cy="1080000"/>
          </a:xfrm>
          <a:prstGeom prst="rect">
            <a:avLst/>
          </a:prstGeom>
        </p:spPr>
      </p:pic>
      <p:pic>
        <p:nvPicPr>
          <p:cNvPr id="31" name="図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9785" y="3321051"/>
            <a:ext cx="1080000" cy="1080000"/>
          </a:xfrm>
          <a:prstGeom prst="rect">
            <a:avLst/>
          </a:prstGeom>
        </p:spPr>
      </p:pic>
      <p:pic>
        <p:nvPicPr>
          <p:cNvPr id="32" name="図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4753" y="3321051"/>
            <a:ext cx="1080000" cy="1080000"/>
          </a:xfrm>
          <a:prstGeom prst="rect">
            <a:avLst/>
          </a:prstGeom>
        </p:spPr>
      </p:pic>
      <p:pic>
        <p:nvPicPr>
          <p:cNvPr id="33" name="図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5796" y="3321051"/>
            <a:ext cx="1080000" cy="1080000"/>
          </a:xfrm>
          <a:prstGeom prst="rect">
            <a:avLst/>
          </a:prstGeom>
        </p:spPr>
      </p:pic>
      <p:pic>
        <p:nvPicPr>
          <p:cNvPr id="34" name="図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95516" y="3319700"/>
            <a:ext cx="1080000" cy="1080000"/>
          </a:xfrm>
          <a:prstGeom prst="rect">
            <a:avLst/>
          </a:prstGeom>
        </p:spPr>
      </p:pic>
      <p:pic>
        <p:nvPicPr>
          <p:cNvPr id="35" name="図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52251" y="3319700"/>
            <a:ext cx="1080000" cy="1080000"/>
          </a:xfrm>
          <a:prstGeom prst="rect">
            <a:avLst/>
          </a:prstGeom>
        </p:spPr>
      </p:pic>
      <p:pic>
        <p:nvPicPr>
          <p:cNvPr id="36" name="図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7319" y="3321051"/>
            <a:ext cx="1080000" cy="1080000"/>
          </a:xfrm>
          <a:prstGeom prst="rect">
            <a:avLst/>
          </a:prstGeom>
        </p:spPr>
      </p:pic>
      <p:pic>
        <p:nvPicPr>
          <p:cNvPr id="37" name="図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3413" y="4981835"/>
            <a:ext cx="1080000" cy="1080000"/>
          </a:xfrm>
          <a:prstGeom prst="rect">
            <a:avLst/>
          </a:prstGeom>
        </p:spPr>
      </p:pic>
      <p:pic>
        <p:nvPicPr>
          <p:cNvPr id="38" name="図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29785" y="4981835"/>
            <a:ext cx="1080000" cy="1080000"/>
          </a:xfrm>
          <a:prstGeom prst="rect">
            <a:avLst/>
          </a:prstGeom>
        </p:spPr>
      </p:pic>
      <p:sp>
        <p:nvSpPr>
          <p:cNvPr id="39" name="正方形/長方形 38"/>
          <p:cNvSpPr/>
          <p:nvPr/>
        </p:nvSpPr>
        <p:spPr>
          <a:xfrm>
            <a:off x="982794" y="2604188"/>
            <a:ext cx="10299445" cy="400110"/>
          </a:xfrm>
          <a:prstGeom prst="rect">
            <a:avLst/>
          </a:prstGeom>
        </p:spPr>
        <p:txBody>
          <a:bodyPr wrap="square">
            <a:spAutoFit/>
          </a:bodyPr>
          <a:lstStyle/>
          <a:p>
            <a:pPr algn="ctr"/>
            <a:r>
              <a:rPr lang="ja-JP" altLang="en-US" sz="2000" dirty="0">
                <a:solidFill>
                  <a:srgbClr val="3399CC"/>
                </a:solidFill>
                <a:latin typeface="メイリオ" panose="020B0604030504040204" pitchFamily="50" charset="-128"/>
                <a:ea typeface="メイリオ" panose="020B0604030504040204" pitchFamily="50" charset="-128"/>
                <a:cs typeface="メイリオ" panose="020B0604030504040204" pitchFamily="50" charset="-128"/>
              </a:rPr>
              <a:t>日系企業として、誠意と安心のサービスを提供し、お客様の満足度</a:t>
            </a:r>
            <a:r>
              <a:rPr lang="en-US" altLang="ja-JP" sz="2000" dirty="0">
                <a:solidFill>
                  <a:srgbClr val="3399CC"/>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2000" dirty="0">
                <a:solidFill>
                  <a:srgbClr val="3399CC"/>
                </a:solidFill>
                <a:latin typeface="メイリオ" panose="020B0604030504040204" pitchFamily="50" charset="-128"/>
                <a:ea typeface="メイリオ" panose="020B0604030504040204" pitchFamily="50" charset="-128"/>
                <a:cs typeface="メイリオ" panose="020B0604030504040204" pitchFamily="50" charset="-128"/>
              </a:rPr>
              <a:t>を目指します。</a:t>
            </a:r>
            <a:endParaRPr lang="en-US" altLang="ja-JP" sz="2000" dirty="0">
              <a:solidFill>
                <a:srgbClr val="3399CC"/>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0" name="図 3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66157" y="4981835"/>
            <a:ext cx="1080000" cy="1080000"/>
          </a:xfrm>
          <a:prstGeom prst="rect">
            <a:avLst/>
          </a:prstGeom>
        </p:spPr>
      </p:pic>
      <p:pic>
        <p:nvPicPr>
          <p:cNvPr id="41" name="図 4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012667" y="4981835"/>
            <a:ext cx="1080000" cy="1080000"/>
          </a:xfrm>
          <a:prstGeom prst="rect">
            <a:avLst/>
          </a:prstGeom>
        </p:spPr>
      </p:pic>
      <p:pic>
        <p:nvPicPr>
          <p:cNvPr id="42" name="図 4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46831" y="4981835"/>
            <a:ext cx="1080000" cy="1080000"/>
          </a:xfrm>
          <a:prstGeom prst="rect">
            <a:avLst/>
          </a:prstGeom>
        </p:spPr>
      </p:pic>
      <p:pic>
        <p:nvPicPr>
          <p:cNvPr id="43" name="図 4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23711" y="4981835"/>
            <a:ext cx="1080000" cy="1080000"/>
          </a:xfrm>
          <a:prstGeom prst="rect">
            <a:avLst/>
          </a:prstGeom>
        </p:spPr>
      </p:pic>
      <p:pic>
        <p:nvPicPr>
          <p:cNvPr id="44" name="図 4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34753" y="4981835"/>
            <a:ext cx="1080000" cy="1080000"/>
          </a:xfrm>
          <a:prstGeom prst="rect">
            <a:avLst/>
          </a:prstGeom>
        </p:spPr>
      </p:pic>
      <p:pic>
        <p:nvPicPr>
          <p:cNvPr id="45" name="図 4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661813" y="3360638"/>
            <a:ext cx="1041903" cy="1041903"/>
          </a:xfrm>
          <a:prstGeom prst="rect">
            <a:avLst/>
          </a:prstGeom>
        </p:spPr>
      </p:pic>
      <p:pic>
        <p:nvPicPr>
          <p:cNvPr id="46" name="図 4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395522" y="5019938"/>
            <a:ext cx="1041903" cy="1041903"/>
          </a:xfrm>
          <a:prstGeom prst="rect">
            <a:avLst/>
          </a:prstGeom>
        </p:spPr>
      </p:pic>
      <p:sp>
        <p:nvSpPr>
          <p:cNvPr id="48" name="タイトル 1"/>
          <p:cNvSpPr>
            <a:spLocks noGrp="1"/>
          </p:cNvSpPr>
          <p:nvPr>
            <p:ph type="title"/>
          </p:nvPr>
        </p:nvSpPr>
        <p:spPr>
          <a:xfrm>
            <a:off x="419916" y="-295071"/>
            <a:ext cx="10515600" cy="1325563"/>
          </a:xfrm>
        </p:spPr>
        <p:txBody>
          <a:bodyPr>
            <a:normAutofit/>
          </a:bodyPr>
          <a:lstStyle/>
          <a:p>
            <a:r>
              <a:rPr lang="en-US" altLang="ja-JP" sz="2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SUCRECUBE Technologies </a:t>
            </a:r>
            <a:r>
              <a:rPr lang="ja-JP" altLang="en-US" sz="2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のご紹介</a:t>
            </a:r>
            <a:endParaRPr lang="ja-JP" altLang="en-US" sz="2600" dirty="0"/>
          </a:p>
        </p:txBody>
      </p:sp>
    </p:spTree>
    <p:extLst>
      <p:ext uri="{BB962C8B-B14F-4D97-AF65-F5344CB8AC3E}">
        <p14:creationId xmlns:p14="http://schemas.microsoft.com/office/powerpoint/2010/main" val="3990493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es-ES" altLang="ja-JP"/>
              <a:t>© SUCRECUBE Technologies</a:t>
            </a:r>
            <a:endParaRPr kumimoji="1" lang="ja-JP" altLang="en-US"/>
          </a:p>
        </p:txBody>
      </p:sp>
      <p:sp>
        <p:nvSpPr>
          <p:cNvPr id="4" name="スライド番号プレースホルダー 3"/>
          <p:cNvSpPr>
            <a:spLocks noGrp="1"/>
          </p:cNvSpPr>
          <p:nvPr>
            <p:ph type="sldNum" sz="quarter" idx="12"/>
          </p:nvPr>
        </p:nvSpPr>
        <p:spPr/>
        <p:txBody>
          <a:bodyPr/>
          <a:lstStyle/>
          <a:p>
            <a:fld id="{8A9247E4-6DBF-40B0-A4D0-4E3333146198}" type="slidenum">
              <a:rPr kumimoji="1" lang="ja-JP" altLang="en-US" smtClean="0"/>
              <a:t>4</a:t>
            </a:fld>
            <a:endParaRPr kumimoji="1" lang="ja-JP" altLang="en-US"/>
          </a:p>
        </p:txBody>
      </p:sp>
      <p:sp>
        <p:nvSpPr>
          <p:cNvPr id="5" name="正方形/長方形 4"/>
          <p:cNvSpPr/>
          <p:nvPr/>
        </p:nvSpPr>
        <p:spPr>
          <a:xfrm>
            <a:off x="0" y="3"/>
            <a:ext cx="12192000" cy="613317"/>
          </a:xfrm>
          <a:prstGeom prst="rect">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テキスト ボックス 5"/>
          <p:cNvSpPr txBox="1"/>
          <p:nvPr/>
        </p:nvSpPr>
        <p:spPr>
          <a:xfrm>
            <a:off x="2685512" y="1462115"/>
            <a:ext cx="9282715" cy="1538883"/>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日仏英の</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システム導入支援・保守、社内の</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PC</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やネット環境の整備には、セキュリティが重要です。「セキュリティを強化したい」「外部からの不正アクセスを防止したい」</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「内部犯行による情報漏えいの対策を行いたい」</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お客さま環境に適したセキュリティ対策製品をご提案。最新の技術に基づいた設計構築、物理からサイバーまで網羅的な対策を提供します。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欧州全体、アフリカ圏のインテグレーションサービスを行っております。</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2685514" y="831938"/>
            <a:ext cx="8434311" cy="492443"/>
          </a:xfrm>
          <a:prstGeom prst="rect">
            <a:avLst/>
          </a:prstGeom>
          <a:noFill/>
        </p:spPr>
        <p:txBody>
          <a:bodyPr wrap="square" rtlCol="0">
            <a:spAutoFit/>
          </a:bodyPr>
          <a:lstStyle/>
          <a:p>
            <a:r>
              <a:rPr lang="ja-JP" altLang="en-US" sz="2600" dirty="0">
                <a:latin typeface="メイリオ" panose="020B0604030504040204" pitchFamily="50" charset="-128"/>
                <a:ea typeface="メイリオ" panose="020B0604030504040204" pitchFamily="50" charset="-128"/>
                <a:cs typeface="メイリオ" panose="020B0604030504040204" pitchFamily="50" charset="-128"/>
              </a:rPr>
              <a:t>セキュリティに重点を置いた 設計・開発・構築</a:t>
            </a: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978" y="909943"/>
            <a:ext cx="2086631" cy="2086631"/>
          </a:xfrm>
          <a:prstGeom prst="rect">
            <a:avLst/>
          </a:prstGeom>
        </p:spPr>
      </p:pic>
      <p:sp>
        <p:nvSpPr>
          <p:cNvPr id="9" name="Rectangle 2"/>
          <p:cNvSpPr>
            <a:spLocks noChangeArrowheads="1"/>
          </p:cNvSpPr>
          <p:nvPr/>
        </p:nvSpPr>
        <p:spPr bwMode="auto">
          <a:xfrm>
            <a:off x="1" y="4393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テキスト ボックス 9">
            <a:extLst>
              <a:ext uri="{FF2B5EF4-FFF2-40B4-BE49-F238E27FC236}">
                <a16:creationId xmlns="" xmlns:a16="http://schemas.microsoft.com/office/drawing/2014/main" id="{25384F13-E7C3-4CDE-A00E-758472607D47}"/>
              </a:ext>
            </a:extLst>
          </p:cNvPr>
          <p:cNvSpPr txBox="1"/>
          <p:nvPr/>
        </p:nvSpPr>
        <p:spPr>
          <a:xfrm>
            <a:off x="8008878" y="4465665"/>
            <a:ext cx="3745719" cy="166199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ja-JP" altLang="en-US" b="1" u="sng" dirty="0">
                <a:latin typeface="メイリオ" panose="020B0604030504040204" pitchFamily="50" charset="-128"/>
                <a:ea typeface="メイリオ" panose="020B0604030504040204" pitchFamily="50" charset="-128"/>
                <a:cs typeface="メイリオ" panose="020B0604030504040204" pitchFamily="50" charset="-128"/>
              </a:rPr>
              <a:t>ファイル共有システムの導入</a:t>
            </a: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貴社の規模やご予算に応じて、ファイル共有システム（社内ファイルの共通保管場所）、データーバックアップシステムをご提案します。データー損失や流出を防ぎ、社員様同士の業務効率</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UP</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を進められます。</a:t>
            </a:r>
          </a:p>
        </p:txBody>
      </p:sp>
      <p:sp>
        <p:nvSpPr>
          <p:cNvPr id="11" name="テキスト ボックス 10">
            <a:extLst>
              <a:ext uri="{FF2B5EF4-FFF2-40B4-BE49-F238E27FC236}">
                <a16:creationId xmlns="" xmlns:a16="http://schemas.microsoft.com/office/drawing/2014/main" id="{025E4242-B380-4FFE-B3B2-8BCB50BE759A}"/>
              </a:ext>
            </a:extLst>
          </p:cNvPr>
          <p:cNvSpPr txBox="1"/>
          <p:nvPr/>
        </p:nvSpPr>
        <p:spPr>
          <a:xfrm>
            <a:off x="4222918" y="4462712"/>
            <a:ext cx="3562695" cy="1877437"/>
          </a:xfrm>
          <a:prstGeom prst="rect">
            <a:avLst/>
          </a:prstGeom>
          <a:noFill/>
        </p:spPr>
        <p:txBody>
          <a:bodyPr wrap="square" rtlCol="0">
            <a:spAutoFit/>
          </a:bodyPr>
          <a:lstStyle/>
          <a:p>
            <a:pPr algn="ctr"/>
            <a:r>
              <a:rPr lang="ja-JP" altLang="en-US" b="1" u="sng" dirty="0">
                <a:latin typeface="メイリオ" panose="020B0604030504040204" pitchFamily="50" charset="-128"/>
                <a:ea typeface="メイリオ" panose="020B0604030504040204" pitchFamily="50" charset="-128"/>
                <a:cs typeface="メイリオ" panose="020B0604030504040204" pitchFamily="50" charset="-128"/>
              </a:rPr>
              <a:t>完全同期　メールサービス</a:t>
            </a:r>
            <a:endParaRPr lang="en-US" altLang="ja-JP" b="1" u="sng"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POP</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形式のメールからは卒業しませんか？弊社では</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Microsoft Exchange</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をお勧めします。</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PC</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iPhone…</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メール＆連絡先＆スケジュール等の完全同期が可能。業務効率が上がります</a:t>
            </a:r>
          </a:p>
          <a:p>
            <a:endParaRPr lang="ja-JP"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 name="図 11">
            <a:extLst>
              <a:ext uri="{FF2B5EF4-FFF2-40B4-BE49-F238E27FC236}">
                <a16:creationId xmlns="" xmlns:a16="http://schemas.microsoft.com/office/drawing/2014/main" id="{16D35C58-7966-43D8-A7F0-C08B4CDAB5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8032" y="3544131"/>
            <a:ext cx="720000" cy="720000"/>
          </a:xfrm>
          <a:prstGeom prst="rect">
            <a:avLst/>
          </a:prstGeom>
        </p:spPr>
      </p:pic>
      <p:pic>
        <p:nvPicPr>
          <p:cNvPr id="13" name="図 12">
            <a:extLst>
              <a:ext uri="{FF2B5EF4-FFF2-40B4-BE49-F238E27FC236}">
                <a16:creationId xmlns="" xmlns:a16="http://schemas.microsoft.com/office/drawing/2014/main" id="{C287840F-13B9-4A62-AE08-5940D72DE0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1299" y="3578436"/>
            <a:ext cx="1375776" cy="651115"/>
          </a:xfrm>
          <a:prstGeom prst="rect">
            <a:avLst/>
          </a:prstGeom>
        </p:spPr>
      </p:pic>
      <p:pic>
        <p:nvPicPr>
          <p:cNvPr id="14" name="図 13">
            <a:extLst>
              <a:ext uri="{FF2B5EF4-FFF2-40B4-BE49-F238E27FC236}">
                <a16:creationId xmlns="" xmlns:a16="http://schemas.microsoft.com/office/drawing/2014/main" id="{4A816DD4-6E22-422A-B870-84F254505F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0019" y="3532841"/>
            <a:ext cx="720000" cy="720000"/>
          </a:xfrm>
          <a:prstGeom prst="rect">
            <a:avLst/>
          </a:prstGeom>
        </p:spPr>
      </p:pic>
      <p:pic>
        <p:nvPicPr>
          <p:cNvPr id="15" name="図 14">
            <a:extLst>
              <a:ext uri="{FF2B5EF4-FFF2-40B4-BE49-F238E27FC236}">
                <a16:creationId xmlns="" xmlns:a16="http://schemas.microsoft.com/office/drawing/2014/main" id="{74F42664-6B7D-4680-8671-9C205963EF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81731" y="3532841"/>
            <a:ext cx="720000" cy="720000"/>
          </a:xfrm>
          <a:prstGeom prst="rect">
            <a:avLst/>
          </a:prstGeom>
        </p:spPr>
      </p:pic>
      <p:sp>
        <p:nvSpPr>
          <p:cNvPr id="16" name="テキスト ボックス 15">
            <a:extLst>
              <a:ext uri="{FF2B5EF4-FFF2-40B4-BE49-F238E27FC236}">
                <a16:creationId xmlns="" xmlns:a16="http://schemas.microsoft.com/office/drawing/2014/main" id="{00377181-0C32-45B7-8C4E-5CF6B08B67F4}"/>
              </a:ext>
            </a:extLst>
          </p:cNvPr>
          <p:cNvSpPr txBox="1"/>
          <p:nvPr/>
        </p:nvSpPr>
        <p:spPr>
          <a:xfrm>
            <a:off x="345858" y="4451417"/>
            <a:ext cx="3706015" cy="209288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ja-JP" altLang="en-US" b="1" u="sng" dirty="0">
                <a:latin typeface="メイリオ" panose="020B0604030504040204" pitchFamily="50" charset="-128"/>
                <a:ea typeface="メイリオ" panose="020B0604030504040204" pitchFamily="50" charset="-128"/>
                <a:cs typeface="メイリオ" panose="020B0604030504040204" pitchFamily="50" charset="-128"/>
              </a:rPr>
              <a:t>セキュリティ診断</a:t>
            </a:r>
            <a:endParaRPr lang="en-US" altLang="ja-JP" b="1" u="sng" dirty="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en-US" sz="14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お客様のシステム（</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PC</a:t>
            </a:r>
            <a:r>
              <a:rPr lang="ja-JP" altLang="en-US" sz="1400" dirty="0" err="1">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サーバー、ネットワーク機器等）に対し、様々な視点から考察・試行することで、潜在的な脆弱性を発見し、安全性を徹底的に調査します。被害に遭うリスクを抑えるには、日頃からセキュリティ診断を実施し、脆弱性を解消することが重要となります。</a:t>
            </a:r>
          </a:p>
        </p:txBody>
      </p:sp>
      <p:pic>
        <p:nvPicPr>
          <p:cNvPr id="17" name="図 16">
            <a:extLst>
              <a:ext uri="{FF2B5EF4-FFF2-40B4-BE49-F238E27FC236}">
                <a16:creationId xmlns="" xmlns:a16="http://schemas.microsoft.com/office/drawing/2014/main" id="{D352873D-1E5E-4908-99A8-6A483749D3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71481" y="3569923"/>
            <a:ext cx="720000" cy="720000"/>
          </a:xfrm>
          <a:prstGeom prst="rect">
            <a:avLst/>
          </a:prstGeom>
        </p:spPr>
      </p:pic>
      <p:pic>
        <p:nvPicPr>
          <p:cNvPr id="18" name="図 17">
            <a:extLst>
              <a:ext uri="{FF2B5EF4-FFF2-40B4-BE49-F238E27FC236}">
                <a16:creationId xmlns="" xmlns:a16="http://schemas.microsoft.com/office/drawing/2014/main" id="{A74BF730-D344-4530-91DA-C3A1348A58F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3583" y="3578627"/>
            <a:ext cx="720000" cy="720000"/>
          </a:xfrm>
          <a:prstGeom prst="rect">
            <a:avLst/>
          </a:prstGeom>
        </p:spPr>
      </p:pic>
      <p:pic>
        <p:nvPicPr>
          <p:cNvPr id="19" name="図 18">
            <a:extLst>
              <a:ext uri="{FF2B5EF4-FFF2-40B4-BE49-F238E27FC236}">
                <a16:creationId xmlns="" xmlns:a16="http://schemas.microsoft.com/office/drawing/2014/main" id="{D4CE3E73-6D63-4E83-A874-2A6C99D769B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3751" y="3566100"/>
            <a:ext cx="720000" cy="720000"/>
          </a:xfrm>
          <a:prstGeom prst="rect">
            <a:avLst/>
          </a:prstGeom>
        </p:spPr>
      </p:pic>
      <p:sp>
        <p:nvSpPr>
          <p:cNvPr id="25" name="タイトル 1"/>
          <p:cNvSpPr txBox="1">
            <a:spLocks/>
          </p:cNvSpPr>
          <p:nvPr/>
        </p:nvSpPr>
        <p:spPr>
          <a:xfrm>
            <a:off x="400868" y="118289"/>
            <a:ext cx="10515600" cy="1325563"/>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2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ソリューション・サービス</a:t>
            </a:r>
          </a:p>
        </p:txBody>
      </p:sp>
    </p:spTree>
    <p:extLst>
      <p:ext uri="{BB962C8B-B14F-4D97-AF65-F5344CB8AC3E}">
        <p14:creationId xmlns:p14="http://schemas.microsoft.com/office/powerpoint/2010/main" val="2622538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3"/>
            <a:ext cx="12192000" cy="613317"/>
          </a:xfrm>
          <a:prstGeom prst="rect">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テキスト ボックス 20"/>
          <p:cNvSpPr txBox="1"/>
          <p:nvPr/>
        </p:nvSpPr>
        <p:spPr>
          <a:xfrm>
            <a:off x="284005" y="4667690"/>
            <a:ext cx="3754595" cy="1877437"/>
          </a:xfrm>
          <a:prstGeom prst="rect">
            <a:avLst/>
          </a:prstGeom>
          <a:noFill/>
        </p:spPr>
        <p:txBody>
          <a:bodyPr wrap="square" rtlCol="0">
            <a:spAutoFit/>
          </a:bodyPr>
          <a:lstStyle/>
          <a:p>
            <a:pPr algn="ctr"/>
            <a:r>
              <a:rPr lang="ja-JP" altLang="en-US" b="1" u="sng" dirty="0">
                <a:latin typeface="メイリオ" panose="020B0604030504040204" pitchFamily="50" charset="-128"/>
                <a:ea typeface="メイリオ" panose="020B0604030504040204" pitchFamily="50" charset="-128"/>
                <a:cs typeface="メイリオ" panose="020B0604030504040204" pitchFamily="50" charset="-128"/>
              </a:rPr>
              <a:t>スタッフへのセキュリティ教育</a:t>
            </a:r>
            <a:endParaRPr lang="en-US" altLang="ja-JP" b="1" u="sng" dirty="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ja-JP"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大事な会社の財産であるデータ、開発ノウハウ、人事情報、顧客情報などの盗難、流出、自然災害によるダメージを被る前に、スタッフへ対策をアドバイスします。</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教育時間を使用できます。詳しくはお問い合わせください。</a:t>
            </a:r>
          </a:p>
        </p:txBody>
      </p:sp>
      <p:sp>
        <p:nvSpPr>
          <p:cNvPr id="5" name="スライド番号プレースホルダー 4"/>
          <p:cNvSpPr>
            <a:spLocks noGrp="1"/>
          </p:cNvSpPr>
          <p:nvPr>
            <p:ph type="sldNum" sz="quarter" idx="12"/>
          </p:nvPr>
        </p:nvSpPr>
        <p:spPr/>
        <p:txBody>
          <a:bodyPr/>
          <a:lstStyle/>
          <a:p>
            <a:fld id="{8A9247E4-6DBF-40B0-A4D0-4E3333146198}" type="slidenum">
              <a:rPr kumimoji="1" lang="ja-JP" altLang="en-US" smtClean="0"/>
              <a:t>5</a:t>
            </a:fld>
            <a:endParaRPr kumimoji="1" lang="ja-JP" altLang="en-US" dirty="0"/>
          </a:p>
        </p:txBody>
      </p:sp>
      <p:sp>
        <p:nvSpPr>
          <p:cNvPr id="27" name="フッター プレースホルダー 9"/>
          <p:cNvSpPr txBox="1">
            <a:spLocks/>
          </p:cNvSpPr>
          <p:nvPr/>
        </p:nvSpPr>
        <p:spPr>
          <a:xfrm>
            <a:off x="4038600" y="6356355"/>
            <a:ext cx="41148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s-ES" altLang="ja-JP"/>
              <a:t>© SUCRECUBE Technologies</a:t>
            </a:r>
            <a:endParaRPr lang="ja-JP" altLang="en-US" dirty="0"/>
          </a:p>
        </p:txBody>
      </p:sp>
      <p:sp>
        <p:nvSpPr>
          <p:cNvPr id="32" name="テキスト ボックス 31"/>
          <p:cNvSpPr txBox="1"/>
          <p:nvPr/>
        </p:nvSpPr>
        <p:spPr>
          <a:xfrm>
            <a:off x="4230547" y="4632804"/>
            <a:ext cx="3502948" cy="1723549"/>
          </a:xfrm>
          <a:prstGeom prst="rect">
            <a:avLst/>
          </a:prstGeom>
          <a:noFill/>
        </p:spPr>
        <p:txBody>
          <a:bodyPr wrap="square" rtlCol="0">
            <a:spAutoFit/>
          </a:bodyPr>
          <a:lstStyle/>
          <a:p>
            <a:pPr algn="ctr"/>
            <a:r>
              <a:rPr lang="ja-JP" altLang="en-US" b="1" u="sng" dirty="0">
                <a:latin typeface="メイリオ" panose="020B0604030504040204" pitchFamily="50" charset="-128"/>
                <a:ea typeface="メイリオ" panose="020B0604030504040204" pitchFamily="50" charset="-128"/>
                <a:cs typeface="メイリオ" panose="020B0604030504040204" pitchFamily="50" charset="-128"/>
              </a:rPr>
              <a:t>ネットワーク死活監視</a:t>
            </a:r>
            <a:endParaRPr lang="en-US" altLang="ja-JP" b="1" u="sng" dirty="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ja-JP"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インターネット、</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Firewall</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などのネットワーク機器、サーバの死活監視を行います。負荷の異常な高まりや、ネットワークやサーバーの性能低下や障害を定期的に監視し安定した運用を目指します。</a:t>
            </a:r>
          </a:p>
        </p:txBody>
      </p:sp>
      <p:pic>
        <p:nvPicPr>
          <p:cNvPr id="34" name="図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5867" y="3788112"/>
            <a:ext cx="720000" cy="720000"/>
          </a:xfrm>
          <a:prstGeom prst="rect">
            <a:avLst/>
          </a:prstGeom>
        </p:spPr>
      </p:pic>
      <p:pic>
        <p:nvPicPr>
          <p:cNvPr id="39" name="図 38" descr="ASDM using IPv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5702" y="3792925"/>
            <a:ext cx="969983" cy="728583"/>
          </a:xfrm>
          <a:prstGeom prst="rect">
            <a:avLst/>
          </a:prstGeom>
          <a:ln>
            <a:noFill/>
          </a:ln>
          <a:effectLst/>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1472" y="3792859"/>
            <a:ext cx="720000" cy="720000"/>
          </a:xfrm>
          <a:prstGeom prst="rect">
            <a:avLst/>
          </a:prstGeom>
        </p:spPr>
      </p:pic>
      <p:sp>
        <p:nvSpPr>
          <p:cNvPr id="23" name="テキスト ボックス 22">
            <a:extLst>
              <a:ext uri="{FF2B5EF4-FFF2-40B4-BE49-F238E27FC236}">
                <a16:creationId xmlns="" xmlns:a16="http://schemas.microsoft.com/office/drawing/2014/main" id="{F275D9F3-2560-4F08-8F5B-838A76DEB9B4}"/>
              </a:ext>
            </a:extLst>
          </p:cNvPr>
          <p:cNvSpPr txBox="1"/>
          <p:nvPr/>
        </p:nvSpPr>
        <p:spPr>
          <a:xfrm>
            <a:off x="8135542" y="1655034"/>
            <a:ext cx="3493719" cy="1723549"/>
          </a:xfrm>
          <a:prstGeom prst="rect">
            <a:avLst/>
          </a:prstGeom>
          <a:noFill/>
        </p:spPr>
        <p:txBody>
          <a:bodyPr wrap="square" rtlCol="0">
            <a:spAutoFit/>
          </a:bodyPr>
          <a:lstStyle/>
          <a:p>
            <a:pPr algn="ctr"/>
            <a:r>
              <a:rPr lang="en-US" altLang="ja-JP" b="1" u="sng" dirty="0">
                <a:latin typeface="メイリオ" panose="020B0604030504040204" pitchFamily="50" charset="-128"/>
                <a:ea typeface="メイリオ" panose="020B0604030504040204" pitchFamily="50" charset="-128"/>
                <a:cs typeface="メイリオ" panose="020B0604030504040204" pitchFamily="50" charset="-128"/>
              </a:rPr>
              <a:t>VPN</a:t>
            </a:r>
            <a:r>
              <a:rPr lang="ja-JP" altLang="en-US" b="1" u="sng" dirty="0">
                <a:latin typeface="メイリオ" panose="020B0604030504040204" pitchFamily="50" charset="-128"/>
                <a:ea typeface="メイリオ" panose="020B0604030504040204" pitchFamily="50" charset="-128"/>
                <a:cs typeface="メイリオ" panose="020B0604030504040204" pitchFamily="50" charset="-128"/>
              </a:rPr>
              <a:t>接続サービス</a:t>
            </a:r>
            <a:endParaRPr lang="en-US" altLang="ja-JP" b="1" u="sng" dirty="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ja-JP" u="sng"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VPN</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と呼ばれる接続設定をする事により、国内外問わず、出張先から貴事務所内にあるファイルへアクセスすることが可能です。セキュアで安全にアクセスすることができます。</a:t>
            </a:r>
          </a:p>
        </p:txBody>
      </p:sp>
      <p:pic>
        <p:nvPicPr>
          <p:cNvPr id="24" name="図 23">
            <a:extLst>
              <a:ext uri="{FF2B5EF4-FFF2-40B4-BE49-F238E27FC236}">
                <a16:creationId xmlns="" xmlns:a16="http://schemas.microsoft.com/office/drawing/2014/main" id="{DFBB05B0-42F9-4E51-A716-62CF5C0E97FF}"/>
              </a:ext>
            </a:extLst>
          </p:cNvPr>
          <p:cNvPicPr/>
          <p:nvPr/>
        </p:nvPicPr>
        <p:blipFill>
          <a:blip r:embed="rId6">
            <a:extLst>
              <a:ext uri="{28A0092B-C50C-407E-A947-70E740481C1C}">
                <a14:useLocalDpi xmlns:a14="http://schemas.microsoft.com/office/drawing/2010/main" val="0"/>
              </a:ext>
            </a:extLst>
          </a:blip>
          <a:stretch>
            <a:fillRect/>
          </a:stretch>
        </p:blipFill>
        <p:spPr>
          <a:xfrm>
            <a:off x="9751966" y="1002767"/>
            <a:ext cx="1044575" cy="420371"/>
          </a:xfrm>
          <a:prstGeom prst="rect">
            <a:avLst/>
          </a:prstGeom>
        </p:spPr>
      </p:pic>
      <p:pic>
        <p:nvPicPr>
          <p:cNvPr id="26" name="図 25">
            <a:extLst>
              <a:ext uri="{FF2B5EF4-FFF2-40B4-BE49-F238E27FC236}">
                <a16:creationId xmlns="" xmlns:a16="http://schemas.microsoft.com/office/drawing/2014/main" id="{327EE63D-902C-49F6-9A32-9B74986267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72128" y="796523"/>
            <a:ext cx="720000" cy="720000"/>
          </a:xfrm>
          <a:prstGeom prst="rect">
            <a:avLst/>
          </a:prstGeom>
        </p:spPr>
      </p:pic>
      <p:sp>
        <p:nvSpPr>
          <p:cNvPr id="28" name="テキスト ボックス 27">
            <a:extLst>
              <a:ext uri="{FF2B5EF4-FFF2-40B4-BE49-F238E27FC236}">
                <a16:creationId xmlns="" xmlns:a16="http://schemas.microsoft.com/office/drawing/2014/main" id="{15863385-758C-498E-9DA6-D0B6690D751B}"/>
              </a:ext>
            </a:extLst>
          </p:cNvPr>
          <p:cNvSpPr txBox="1"/>
          <p:nvPr/>
        </p:nvSpPr>
        <p:spPr>
          <a:xfrm>
            <a:off x="4230550" y="1711125"/>
            <a:ext cx="3562695" cy="1877437"/>
          </a:xfrm>
          <a:prstGeom prst="rect">
            <a:avLst/>
          </a:prstGeom>
          <a:noFill/>
        </p:spPr>
        <p:txBody>
          <a:bodyPr wrap="square" rtlCol="0">
            <a:spAutoFit/>
          </a:bodyPr>
          <a:lstStyle/>
          <a:p>
            <a:pPr algn="ctr"/>
            <a:r>
              <a:rPr lang="ja-JP" altLang="en-US" b="1" u="sng" dirty="0">
                <a:latin typeface="メイリオ" panose="020B0604030504040204" pitchFamily="50" charset="-128"/>
                <a:ea typeface="メイリオ" panose="020B0604030504040204" pitchFamily="50" charset="-128"/>
                <a:cs typeface="メイリオ" panose="020B0604030504040204" pitchFamily="50" charset="-128"/>
              </a:rPr>
              <a:t>マルウェア対策</a:t>
            </a:r>
            <a:endParaRPr lang="en-US" altLang="ja-JP" b="1" u="sng" dirty="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コンピューターの処理が通常より遅い、ポップアップがたくさん表示される・・・こういったウィルス被害にあってしまった場合には、すぐにご相談ください。</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目に見えない場合でも、コンピューターの裏で動いている事も考えられます。</a:t>
            </a:r>
            <a:endParaRPr lang="ja-JP"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5" name="図 34">
            <a:extLst>
              <a:ext uri="{FF2B5EF4-FFF2-40B4-BE49-F238E27FC236}">
                <a16:creationId xmlns="" xmlns:a16="http://schemas.microsoft.com/office/drawing/2014/main" id="{2692D989-5511-4D5E-8656-2292F82C6C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22903" y="824284"/>
            <a:ext cx="720000" cy="720000"/>
          </a:xfrm>
          <a:prstGeom prst="rect">
            <a:avLst/>
          </a:prstGeom>
        </p:spPr>
      </p:pic>
      <p:pic>
        <p:nvPicPr>
          <p:cNvPr id="36" name="図 35">
            <a:extLst>
              <a:ext uri="{FF2B5EF4-FFF2-40B4-BE49-F238E27FC236}">
                <a16:creationId xmlns="" xmlns:a16="http://schemas.microsoft.com/office/drawing/2014/main" id="{A96A4B93-D850-4128-AC9A-6C9ADA30BB5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66299" y="824284"/>
            <a:ext cx="720000" cy="720000"/>
          </a:xfrm>
          <a:prstGeom prst="rect">
            <a:avLst/>
          </a:prstGeom>
        </p:spPr>
      </p:pic>
      <p:sp>
        <p:nvSpPr>
          <p:cNvPr id="38" name="テキスト ボックス 37">
            <a:extLst>
              <a:ext uri="{FF2B5EF4-FFF2-40B4-BE49-F238E27FC236}">
                <a16:creationId xmlns="" xmlns:a16="http://schemas.microsoft.com/office/drawing/2014/main" id="{199D6F48-486F-4B0C-9E0F-D061CB71D1C8}"/>
              </a:ext>
            </a:extLst>
          </p:cNvPr>
          <p:cNvSpPr txBox="1"/>
          <p:nvPr/>
        </p:nvSpPr>
        <p:spPr>
          <a:xfrm>
            <a:off x="355395" y="1715084"/>
            <a:ext cx="3634719" cy="1661993"/>
          </a:xfrm>
          <a:prstGeom prst="rect">
            <a:avLst/>
          </a:prstGeom>
          <a:noFill/>
        </p:spPr>
        <p:txBody>
          <a:bodyPr wrap="square" rtlCol="0">
            <a:spAutoFit/>
          </a:bodyPr>
          <a:lstStyle/>
          <a:p>
            <a:pPr algn="ctr"/>
            <a:r>
              <a:rPr lang="ja-JP" altLang="en-US" b="1" u="sng" dirty="0">
                <a:latin typeface="メイリオ" panose="020B0604030504040204" pitchFamily="50" charset="-128"/>
                <a:ea typeface="メイリオ" panose="020B0604030504040204" pitchFamily="50" charset="-128"/>
                <a:cs typeface="メイリオ" panose="020B0604030504040204" pitchFamily="50" charset="-128"/>
              </a:rPr>
              <a:t>ウィルス感染対策</a:t>
            </a:r>
            <a:endParaRPr lang="en-US" altLang="ja-JP" b="1" u="sng" dirty="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サーバークライアント型の一括管理型アンチウィルス導入で、全スタッフのウィルスパターン更新の管理や一括検索実行処理が可能。更新漏れを防ぎ、感染状況把握が一元に管理できます。</a:t>
            </a:r>
            <a:endParaRPr lang="ja-JP"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1" name="図 40">
            <a:extLst>
              <a:ext uri="{FF2B5EF4-FFF2-40B4-BE49-F238E27FC236}">
                <a16:creationId xmlns="" xmlns:a16="http://schemas.microsoft.com/office/drawing/2014/main" id="{969573A8-AF20-4F77-8560-66DD269BA28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44199" y="824284"/>
            <a:ext cx="720000" cy="720000"/>
          </a:xfrm>
          <a:prstGeom prst="rect">
            <a:avLst/>
          </a:prstGeom>
        </p:spPr>
      </p:pic>
      <p:sp>
        <p:nvSpPr>
          <p:cNvPr id="30" name="テキスト ボックス 29">
            <a:extLst>
              <a:ext uri="{FF2B5EF4-FFF2-40B4-BE49-F238E27FC236}">
                <a16:creationId xmlns="" xmlns:a16="http://schemas.microsoft.com/office/drawing/2014/main" id="{C1E2ABEE-81FD-475D-859D-E1995989AFFA}"/>
              </a:ext>
            </a:extLst>
          </p:cNvPr>
          <p:cNvSpPr txBox="1"/>
          <p:nvPr/>
        </p:nvSpPr>
        <p:spPr>
          <a:xfrm>
            <a:off x="7949342" y="4655589"/>
            <a:ext cx="3679919" cy="166199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altLang="ja-JP" b="1" u="sng" dirty="0">
                <a:latin typeface="メイリオ" panose="020B0604030504040204" pitchFamily="50" charset="-128"/>
                <a:ea typeface="メイリオ" panose="020B0604030504040204" pitchFamily="50" charset="-128"/>
                <a:cs typeface="メイリオ" panose="020B0604030504040204" pitchFamily="50" charset="-128"/>
              </a:rPr>
              <a:t>IP</a:t>
            </a:r>
            <a:r>
              <a:rPr lang="ja-JP" altLang="en-US" b="1" u="sng" dirty="0">
                <a:latin typeface="メイリオ" panose="020B0604030504040204" pitchFamily="50" charset="-128"/>
                <a:ea typeface="メイリオ" panose="020B0604030504040204" pitchFamily="50" charset="-128"/>
                <a:cs typeface="メイリオ" panose="020B0604030504040204" pitchFamily="50" charset="-128"/>
              </a:rPr>
              <a:t>電話・ボイス</a:t>
            </a:r>
            <a:endParaRPr lang="en-US" altLang="ja-JP" b="1" u="sng" dirty="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4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通常の電話システム（</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PBX</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）のほか、</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IP</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電話システム（</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IP-PBX</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）の導入、スマートフォン等を利用した通話システムのご提案も行っております。</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0" name="図 39">
            <a:extLst>
              <a:ext uri="{FF2B5EF4-FFF2-40B4-BE49-F238E27FC236}">
                <a16:creationId xmlns="" xmlns:a16="http://schemas.microsoft.com/office/drawing/2014/main" id="{7C595EC3-0DF3-4C74-95B6-5CA39491183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04064" y="3712653"/>
            <a:ext cx="720000" cy="720000"/>
          </a:xfrm>
          <a:prstGeom prst="rect">
            <a:avLst/>
          </a:prstGeom>
        </p:spPr>
      </p:pic>
      <p:pic>
        <p:nvPicPr>
          <p:cNvPr id="42" name="図 41">
            <a:extLst>
              <a:ext uri="{FF2B5EF4-FFF2-40B4-BE49-F238E27FC236}">
                <a16:creationId xmlns="" xmlns:a16="http://schemas.microsoft.com/office/drawing/2014/main" id="{CD650422-D22D-47EF-A70F-707F413C63FB}"/>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9789297" y="3776703"/>
            <a:ext cx="762000" cy="655955"/>
          </a:xfrm>
          <a:prstGeom prst="rect">
            <a:avLst/>
          </a:prstGeom>
        </p:spPr>
      </p:pic>
      <p:sp>
        <p:nvSpPr>
          <p:cNvPr id="29" name="タイトル 1"/>
          <p:cNvSpPr txBox="1">
            <a:spLocks/>
          </p:cNvSpPr>
          <p:nvPr/>
        </p:nvSpPr>
        <p:spPr>
          <a:xfrm>
            <a:off x="400868" y="118289"/>
            <a:ext cx="10515600" cy="1325563"/>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2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ソリューション・サービス</a:t>
            </a:r>
          </a:p>
        </p:txBody>
      </p:sp>
      <p:pic>
        <p:nvPicPr>
          <p:cNvPr id="31" name="図 3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61303" y="3788113"/>
            <a:ext cx="720000" cy="720000"/>
          </a:xfrm>
          <a:prstGeom prst="rect">
            <a:avLst/>
          </a:prstGeom>
        </p:spPr>
      </p:pic>
    </p:spTree>
    <p:extLst>
      <p:ext uri="{BB962C8B-B14F-4D97-AF65-F5344CB8AC3E}">
        <p14:creationId xmlns:p14="http://schemas.microsoft.com/office/powerpoint/2010/main" val="1627963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3"/>
            <a:ext cx="12192000" cy="613317"/>
          </a:xfrm>
          <a:prstGeom prst="rect">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p:cNvSpPr txBox="1"/>
          <p:nvPr/>
        </p:nvSpPr>
        <p:spPr>
          <a:xfrm>
            <a:off x="3448151" y="1420568"/>
            <a:ext cx="8485940" cy="1815882"/>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日常的に起こるネットワークやパソコン、オフィスアプリケーションに関する困りごと。</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ちょっとした疑問から復旧困難なトラブルまで対応します。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自社で</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技術者を置くよりもコストダウンも可能。</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定期業務から障害発生時の分析～対応、改善提案等、経験豊富なエンジニアがお客様の運用・保守を担います。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定期保守契約、障害時対応のスポットプランをご用意、お気軽にご相談ください。</a:t>
            </a:r>
            <a:endParaRPr lang="en-US" altLang="ja-JP" sz="1600"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503" y="907703"/>
            <a:ext cx="2073492" cy="2073492"/>
          </a:xfrm>
          <a:prstGeom prst="rect">
            <a:avLst/>
          </a:prstGeom>
        </p:spPr>
      </p:pic>
      <p:sp>
        <p:nvSpPr>
          <p:cNvPr id="8" name="テキスト ボックス 7"/>
          <p:cNvSpPr txBox="1"/>
          <p:nvPr/>
        </p:nvSpPr>
        <p:spPr>
          <a:xfrm>
            <a:off x="3448155" y="894570"/>
            <a:ext cx="7655085" cy="492443"/>
          </a:xfrm>
          <a:prstGeom prst="rect">
            <a:avLst/>
          </a:prstGeom>
          <a:noFill/>
        </p:spPr>
        <p:txBody>
          <a:bodyPr wrap="square" rtlCol="0">
            <a:spAutoFit/>
          </a:bodyPr>
          <a:lstStyle/>
          <a:p>
            <a:r>
              <a:rPr lang="en-US" altLang="ja-JP" sz="2600" dirty="0">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2600" dirty="0">
                <a:latin typeface="メイリオ" panose="020B0604030504040204" pitchFamily="50" charset="-128"/>
                <a:ea typeface="メイリオ" panose="020B0604030504040204" pitchFamily="50" charset="-128"/>
                <a:cs typeface="メイリオ" panose="020B0604030504040204" pitchFamily="50" charset="-128"/>
              </a:rPr>
              <a:t>運用保守サービス（メンテナンス）</a:t>
            </a: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503" y="3863847"/>
            <a:ext cx="2073492" cy="2073492"/>
          </a:xfrm>
          <a:prstGeom prst="rect">
            <a:avLst/>
          </a:prstGeom>
        </p:spPr>
      </p:pic>
      <p:sp>
        <p:nvSpPr>
          <p:cNvPr id="11" name="テキスト ボックス 10"/>
          <p:cNvSpPr txBox="1"/>
          <p:nvPr/>
        </p:nvSpPr>
        <p:spPr>
          <a:xfrm>
            <a:off x="3448151" y="4391284"/>
            <a:ext cx="8360680" cy="1815882"/>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新たな事務所を開設する際には、内装工事、電気配線、ネットワーク配線工事、インターネット回線契約、</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LAN</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環境構築等々、調整すべき事項が多数あります。その都度、フランスのベンダーと調整する必要がありますが、とても大変な作業です。オフィス移転、新規開設に関する豊富な経験とノウハウをもったエキスパートが、お客様の立場に立ってオフィス移転プロジェクトをリードし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欧州全体へのオフィス新規開設移転などもご相談ください。</a:t>
            </a:r>
          </a:p>
        </p:txBody>
      </p:sp>
      <p:sp>
        <p:nvSpPr>
          <p:cNvPr id="15" name="テキスト ボックス 14"/>
          <p:cNvSpPr txBox="1"/>
          <p:nvPr/>
        </p:nvSpPr>
        <p:spPr>
          <a:xfrm>
            <a:off x="3448157" y="3845941"/>
            <a:ext cx="7529825" cy="492443"/>
          </a:xfrm>
          <a:prstGeom prst="rect">
            <a:avLst/>
          </a:prstGeom>
          <a:noFill/>
        </p:spPr>
        <p:txBody>
          <a:bodyPr wrap="square" rtlCol="0">
            <a:spAutoFit/>
          </a:bodyPr>
          <a:lstStyle/>
          <a:p>
            <a:r>
              <a:rPr lang="ja-JP" altLang="en-US" sz="2600" dirty="0">
                <a:latin typeface="メイリオ" panose="020B0604030504040204" pitchFamily="50" charset="-128"/>
                <a:ea typeface="メイリオ" panose="020B0604030504040204" pitchFamily="50" charset="-128"/>
                <a:cs typeface="メイリオ" panose="020B0604030504040204" pitchFamily="50" charset="-128"/>
              </a:rPr>
              <a:t>オフィス移転、新規開設</a:t>
            </a:r>
          </a:p>
        </p:txBody>
      </p:sp>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3414" y="4410314"/>
            <a:ext cx="464919" cy="464919"/>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3414" y="4945306"/>
            <a:ext cx="464919" cy="464919"/>
          </a:xfrm>
          <a:prstGeom prst="rect">
            <a:avLst/>
          </a:prstGeom>
        </p:spPr>
      </p:pic>
      <p:pic>
        <p:nvPicPr>
          <p:cNvPr id="18" name="図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42894" y="5480298"/>
            <a:ext cx="464919" cy="464919"/>
          </a:xfrm>
          <a:prstGeom prst="rect">
            <a:avLst/>
          </a:prstGeom>
        </p:spPr>
      </p:pic>
      <p:pic>
        <p:nvPicPr>
          <p:cNvPr id="19" name="図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43414" y="3876378"/>
            <a:ext cx="464919" cy="464919"/>
          </a:xfrm>
          <a:prstGeom prst="rect">
            <a:avLst/>
          </a:prstGeom>
        </p:spPr>
      </p:pic>
      <p:sp>
        <p:nvSpPr>
          <p:cNvPr id="2" name="フッター プレースホルダー 1"/>
          <p:cNvSpPr>
            <a:spLocks noGrp="1"/>
          </p:cNvSpPr>
          <p:nvPr>
            <p:ph type="ftr" sz="quarter" idx="11"/>
          </p:nvPr>
        </p:nvSpPr>
        <p:spPr/>
        <p:txBody>
          <a:bodyPr/>
          <a:lstStyle/>
          <a:p>
            <a:r>
              <a:rPr kumimoji="1" lang="es-ES" altLang="ja-JP"/>
              <a:t>© SUCRECUBE Technologies</a:t>
            </a:r>
            <a:endParaRPr kumimoji="1" lang="ja-JP" altLang="en-US"/>
          </a:p>
        </p:txBody>
      </p:sp>
      <p:sp>
        <p:nvSpPr>
          <p:cNvPr id="4" name="スライド番号プレースホルダー 3"/>
          <p:cNvSpPr>
            <a:spLocks noGrp="1"/>
          </p:cNvSpPr>
          <p:nvPr>
            <p:ph type="sldNum" sz="quarter" idx="12"/>
          </p:nvPr>
        </p:nvSpPr>
        <p:spPr/>
        <p:txBody>
          <a:bodyPr/>
          <a:lstStyle/>
          <a:p>
            <a:fld id="{8A9247E4-6DBF-40B0-A4D0-4E3333146198}" type="slidenum">
              <a:rPr kumimoji="1" lang="ja-JP" altLang="en-US" smtClean="0"/>
              <a:t>6</a:t>
            </a:fld>
            <a:endParaRPr kumimoji="1" lang="ja-JP" altLang="en-US"/>
          </a:p>
        </p:txBody>
      </p:sp>
      <p:pic>
        <p:nvPicPr>
          <p:cNvPr id="5" name="図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43407" y="917911"/>
            <a:ext cx="464400" cy="464400"/>
          </a:xfrm>
          <a:prstGeom prst="rect">
            <a:avLst/>
          </a:prstGeom>
        </p:spPr>
      </p:pic>
      <p:pic>
        <p:nvPicPr>
          <p:cNvPr id="6" name="図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42888" y="1982031"/>
            <a:ext cx="464400" cy="464400"/>
          </a:xfrm>
          <a:prstGeom prst="rect">
            <a:avLst/>
          </a:prstGeom>
        </p:spPr>
      </p:pic>
      <p:pic>
        <p:nvPicPr>
          <p:cNvPr id="9" name="図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42888" y="2533235"/>
            <a:ext cx="464400" cy="464400"/>
          </a:xfrm>
          <a:prstGeom prst="rect">
            <a:avLst/>
          </a:prstGeom>
        </p:spPr>
      </p:pic>
      <p:pic>
        <p:nvPicPr>
          <p:cNvPr id="14" name="図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31849" y="1455327"/>
            <a:ext cx="464400" cy="464400"/>
          </a:xfrm>
          <a:prstGeom prst="rect">
            <a:avLst/>
          </a:prstGeom>
        </p:spPr>
      </p:pic>
      <p:sp>
        <p:nvSpPr>
          <p:cNvPr id="21" name="タイトル 1"/>
          <p:cNvSpPr txBox="1">
            <a:spLocks/>
          </p:cNvSpPr>
          <p:nvPr/>
        </p:nvSpPr>
        <p:spPr>
          <a:xfrm>
            <a:off x="400868" y="118289"/>
            <a:ext cx="10515600" cy="1325563"/>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2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ソリューション・サービス</a:t>
            </a:r>
          </a:p>
        </p:txBody>
      </p:sp>
    </p:spTree>
    <p:extLst>
      <p:ext uri="{BB962C8B-B14F-4D97-AF65-F5344CB8AC3E}">
        <p14:creationId xmlns:p14="http://schemas.microsoft.com/office/powerpoint/2010/main" val="3930158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3"/>
            <a:ext cx="12192000" cy="613317"/>
          </a:xfrm>
          <a:prstGeom prst="rect">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テキスト ボックス 4"/>
          <p:cNvSpPr txBox="1"/>
          <p:nvPr/>
        </p:nvSpPr>
        <p:spPr>
          <a:xfrm>
            <a:off x="1054360" y="806883"/>
            <a:ext cx="10048881" cy="461665"/>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定期保守契約、障害時対応のスポットプランをご用意しています</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472570597"/>
              </p:ext>
            </p:extLst>
          </p:nvPr>
        </p:nvGraphicFramePr>
        <p:xfrm>
          <a:off x="345858" y="1371349"/>
          <a:ext cx="11408735" cy="5004425"/>
        </p:xfrm>
        <a:graphic>
          <a:graphicData uri="http://schemas.openxmlformats.org/drawingml/2006/table">
            <a:tbl>
              <a:tblPr firstRow="1" firstCol="1" bandRow="1">
                <a:tableStyleId>{69CF1AB2-1976-4502-BF36-3FF5EA218861}</a:tableStyleId>
              </a:tblPr>
              <a:tblGrid>
                <a:gridCol w="2008431">
                  <a:extLst>
                    <a:ext uri="{9D8B030D-6E8A-4147-A177-3AD203B41FA5}">
                      <a16:colId xmlns="" xmlns:a16="http://schemas.microsoft.com/office/drawing/2014/main" val="20000"/>
                    </a:ext>
                  </a:extLst>
                </a:gridCol>
                <a:gridCol w="3022120">
                  <a:extLst>
                    <a:ext uri="{9D8B030D-6E8A-4147-A177-3AD203B41FA5}">
                      <a16:colId xmlns="" xmlns:a16="http://schemas.microsoft.com/office/drawing/2014/main" val="20001"/>
                    </a:ext>
                  </a:extLst>
                </a:gridCol>
                <a:gridCol w="3189092">
                  <a:extLst>
                    <a:ext uri="{9D8B030D-6E8A-4147-A177-3AD203B41FA5}">
                      <a16:colId xmlns="" xmlns:a16="http://schemas.microsoft.com/office/drawing/2014/main" val="20002"/>
                    </a:ext>
                  </a:extLst>
                </a:gridCol>
                <a:gridCol w="3189092">
                  <a:extLst>
                    <a:ext uri="{9D8B030D-6E8A-4147-A177-3AD203B41FA5}">
                      <a16:colId xmlns="" xmlns:a16="http://schemas.microsoft.com/office/drawing/2014/main" val="20003"/>
                    </a:ext>
                  </a:extLst>
                </a:gridCol>
              </a:tblGrid>
              <a:tr h="318557">
                <a:tc>
                  <a:txBody>
                    <a:bodyPr/>
                    <a:lstStyle/>
                    <a:p>
                      <a:pPr algn="ctr">
                        <a:spcAft>
                          <a:spcPts val="0"/>
                        </a:spcAft>
                      </a:pPr>
                      <a:r>
                        <a:rPr lang="ja-JP" sz="1500" kern="0" dirty="0">
                          <a:effectLst/>
                          <a:latin typeface="メイリオ" panose="020B0604030504040204" pitchFamily="50" charset="-128"/>
                          <a:ea typeface="メイリオ" panose="020B0604030504040204" pitchFamily="50" charset="-128"/>
                          <a:cs typeface="メイリオ" panose="020B0604030504040204" pitchFamily="50" charset="-128"/>
                        </a:rPr>
                        <a:t>種類</a:t>
                      </a:r>
                      <a:endParaRPr lang="ja-JP" sz="1500" b="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ja-JP" altLang="en-US" sz="1500" kern="100" dirty="0">
                          <a:effectLst/>
                          <a:latin typeface="メイリオ" panose="020B0604030504040204" pitchFamily="50" charset="-128"/>
                          <a:ea typeface="メイリオ" panose="020B0604030504040204" pitchFamily="50" charset="-128"/>
                          <a:cs typeface="メイリオ" panose="020B0604030504040204" pitchFamily="50" charset="-128"/>
                        </a:rPr>
                        <a:t>保守スポット契約</a:t>
                      </a:r>
                      <a:endParaRPr lang="ja-JP" sz="1500" b="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ja-JP" sz="1500" kern="0" dirty="0">
                          <a:effectLst/>
                          <a:latin typeface="メイリオ" panose="020B0604030504040204" pitchFamily="50" charset="-128"/>
                          <a:ea typeface="メイリオ" panose="020B0604030504040204" pitchFamily="50" charset="-128"/>
                          <a:cs typeface="メイリオ" panose="020B0604030504040204" pitchFamily="50" charset="-128"/>
                        </a:rPr>
                        <a:t>保守従量制プラン</a:t>
                      </a:r>
                      <a:endParaRPr lang="ja-JP" sz="1500" b="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ja-JP" sz="1500" kern="0" dirty="0">
                          <a:effectLst/>
                          <a:latin typeface="メイリオ" panose="020B0604030504040204" pitchFamily="50" charset="-128"/>
                          <a:ea typeface="メイリオ" panose="020B0604030504040204" pitchFamily="50" charset="-128"/>
                          <a:cs typeface="メイリオ" panose="020B0604030504040204" pitchFamily="50" charset="-128"/>
                        </a:rPr>
                        <a:t>保守無制限プラン</a:t>
                      </a:r>
                      <a:endParaRPr lang="ja-JP" sz="1500" b="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extLst>
                  <a:ext uri="{0D108BD9-81ED-4DB2-BD59-A6C34878D82A}">
                    <a16:rowId xmlns="" xmlns:a16="http://schemas.microsoft.com/office/drawing/2014/main" val="10000"/>
                  </a:ext>
                </a:extLst>
              </a:tr>
              <a:tr h="888779">
                <a:tc>
                  <a:txBody>
                    <a:bodyPr/>
                    <a:lstStyle/>
                    <a:p>
                      <a:pPr algn="ctr">
                        <a:spcAft>
                          <a:spcPts val="0"/>
                        </a:spcAft>
                      </a:pP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契約内容</a:t>
                      </a:r>
                      <a:endParaRPr lang="ja-JP" sz="1200" b="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障害発生時</a:t>
                      </a:r>
                      <a:r>
                        <a:rPr lang="ja-JP" alt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毎に</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スポット契約を交わし</a:t>
                      </a:r>
                      <a:r>
                        <a:rPr lang="ja-JP" alt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ます。</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年間で契約頂い</a:t>
                      </a:r>
                      <a:r>
                        <a:rPr lang="ja-JP" alt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た</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時間から、障害サポート、定期メンテナンスなど</a:t>
                      </a:r>
                      <a:r>
                        <a:rPr lang="ja-JP" alt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の</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時間を差し引いていきます。</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lnB w="6350" cap="flat" cmpd="sng" algn="ctr">
                      <a:solidFill>
                        <a:schemeClr val="tx1"/>
                      </a:solidFill>
                      <a:prstDash val="solid"/>
                      <a:round/>
                      <a:headEnd type="none" w="med" len="med"/>
                      <a:tailEnd type="none" w="med" len="med"/>
                    </a:lnB>
                  </a:tcPr>
                </a:tc>
                <a:tc>
                  <a:txBody>
                    <a:bodyPr/>
                    <a:lstStyle/>
                    <a:p>
                      <a:pPr algn="l">
                        <a:spcAft>
                          <a:spcPts val="0"/>
                        </a:spcAft>
                      </a:pP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電話やリモートによるお問い合わせは無制限。月に一回オンサイトで定期メンテナンスなどを行います。</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extLst>
                  <a:ext uri="{0D108BD9-81ED-4DB2-BD59-A6C34878D82A}">
                    <a16:rowId xmlns="" xmlns:a16="http://schemas.microsoft.com/office/drawing/2014/main" val="10001"/>
                  </a:ext>
                </a:extLst>
              </a:tr>
              <a:tr h="893431">
                <a:tc>
                  <a:txBody>
                    <a:bodyPr/>
                    <a:lstStyle/>
                    <a:p>
                      <a:pPr algn="ctr">
                        <a:spcAft>
                          <a:spcPts val="0"/>
                        </a:spcAft>
                      </a:pP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契約対象機器、</a:t>
                      </a:r>
                      <a:r>
                        <a:rPr lang="en-US" alt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
                      </a:r>
                      <a:br>
                        <a:rPr lang="en-US" alt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b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対象サービス</a:t>
                      </a:r>
                      <a:endParaRPr lang="ja-JP" sz="1200" b="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PC</a:t>
                      </a:r>
                      <a:r>
                        <a:rPr lang="ja-JP" alt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a:t>
                      </a:r>
                      <a:r>
                        <a:rPr 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LAN</a:t>
                      </a:r>
                      <a:r>
                        <a:rPr lang="ja-JP" alt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プリンタなど</a:t>
                      </a:r>
                      <a:r>
                        <a:rPr 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PC</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および周辺機器に限る。</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PC</a:t>
                      </a:r>
                      <a:r>
                        <a:rPr lang="ja-JP" alt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LAN</a:t>
                      </a:r>
                      <a:r>
                        <a:rPr lang="ja-JP" alt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プリンタ、サーバ、コピー機、</a:t>
                      </a:r>
                      <a:r>
                        <a:rPr lang="en-US" alt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TV</a:t>
                      </a:r>
                      <a:r>
                        <a:rPr lang="ja-JP" alt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会議、インターネット、コンサルテーション含む</a:t>
                      </a:r>
                    </a:p>
                    <a:p>
                      <a:pPr algn="l">
                        <a:spcAft>
                          <a:spcPts val="0"/>
                        </a:spcAft>
                      </a:pP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lnT w="6350" cap="flat" cmpd="sng" algn="ctr">
                      <a:solidFill>
                        <a:schemeClr val="tx1"/>
                      </a:solidFill>
                      <a:prstDash val="solid"/>
                      <a:round/>
                      <a:headEnd type="none" w="med" len="med"/>
                      <a:tailEnd type="none" w="med" len="med"/>
                    </a:lnT>
                  </a:tcPr>
                </a:tc>
                <a:tc>
                  <a:txBody>
                    <a:bodyPr/>
                    <a:lstStyle/>
                    <a:p>
                      <a:pPr algn="l">
                        <a:spcAft>
                          <a:spcPts val="0"/>
                        </a:spcAft>
                      </a:pPr>
                      <a:r>
                        <a:rPr 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PC</a:t>
                      </a:r>
                      <a:r>
                        <a:rPr lang="ja-JP" alt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a:t>
                      </a:r>
                      <a:r>
                        <a:rPr 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LAN</a:t>
                      </a:r>
                      <a:r>
                        <a:rPr lang="ja-JP" alt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プリンタ、サーバ、問い合わせ一括窓口（コピー機、</a:t>
                      </a:r>
                      <a:r>
                        <a:rPr 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TV</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会議、電話、インターネット、国際通信等）、御社</a:t>
                      </a:r>
                      <a:r>
                        <a:rPr 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IT</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マネージャ代行業務、コンサルテーション含む</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extLst>
                  <a:ext uri="{0D108BD9-81ED-4DB2-BD59-A6C34878D82A}">
                    <a16:rowId xmlns="" xmlns:a16="http://schemas.microsoft.com/office/drawing/2014/main" val="10002"/>
                  </a:ext>
                </a:extLst>
              </a:tr>
              <a:tr h="223359">
                <a:tc>
                  <a:txBody>
                    <a:bodyPr/>
                    <a:lstStyle/>
                    <a:p>
                      <a:pPr algn="ctr">
                        <a:spcAft>
                          <a:spcPts val="0"/>
                        </a:spcAft>
                      </a:pP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年間契約</a:t>
                      </a:r>
                      <a:endParaRPr lang="ja-JP" sz="1200" b="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なし</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あり</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あり</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extLst>
                  <a:ext uri="{0D108BD9-81ED-4DB2-BD59-A6C34878D82A}">
                    <a16:rowId xmlns="" xmlns:a16="http://schemas.microsoft.com/office/drawing/2014/main" val="10003"/>
                  </a:ext>
                </a:extLst>
              </a:tr>
              <a:tr h="223359">
                <a:tc>
                  <a:txBody>
                    <a:bodyPr/>
                    <a:lstStyle/>
                    <a:p>
                      <a:pPr algn="ctr">
                        <a:spcAft>
                          <a:spcPts val="0"/>
                        </a:spcAft>
                      </a:pP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保守優先順位</a:t>
                      </a:r>
                      <a:endParaRPr lang="ja-JP" sz="1200" b="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ja-JP" sz="1200" kern="0">
                          <a:effectLst/>
                          <a:latin typeface="メイリオ" panose="020B0604030504040204" pitchFamily="50" charset="-128"/>
                          <a:ea typeface="メイリオ" panose="020B0604030504040204" pitchFamily="50" charset="-128"/>
                          <a:cs typeface="メイリオ" panose="020B0604030504040204" pitchFamily="50" charset="-128"/>
                        </a:rPr>
                        <a:t>低</a:t>
                      </a:r>
                      <a:endParaRPr lang="ja-JP" sz="12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中</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高</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extLst>
                  <a:ext uri="{0D108BD9-81ED-4DB2-BD59-A6C34878D82A}">
                    <a16:rowId xmlns="" xmlns:a16="http://schemas.microsoft.com/office/drawing/2014/main" val="10004"/>
                  </a:ext>
                </a:extLst>
              </a:tr>
              <a:tr h="670073">
                <a:tc>
                  <a:txBody>
                    <a:bodyPr/>
                    <a:lstStyle/>
                    <a:p>
                      <a:pPr algn="ctr">
                        <a:spcAft>
                          <a:spcPts val="0"/>
                        </a:spcAft>
                      </a:pP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契約時間</a:t>
                      </a:r>
                      <a:endParaRPr lang="ja-JP" sz="1200" b="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完了までの時間</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10</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時間～</a:t>
                      </a:r>
                      <a:r>
                        <a:rPr 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80</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時間</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algn="l">
                        <a:spcAft>
                          <a:spcPts val="0"/>
                        </a:spcAft>
                      </a:pPr>
                      <a:r>
                        <a:rPr 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TEL</a:t>
                      </a:r>
                      <a:r>
                        <a:rPr lang="ja-JP" alt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リモート保守</a:t>
                      </a:r>
                      <a:r>
                        <a:rPr 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30</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分～</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algn="l">
                        <a:spcAft>
                          <a:spcPts val="0"/>
                        </a:spcAft>
                      </a:pP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オンサイト</a:t>
                      </a:r>
                      <a:r>
                        <a:rPr 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2</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時間～</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en-US" alt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TEL</a:t>
                      </a:r>
                      <a:r>
                        <a:rPr lang="ja-JP" alt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リモート保守無制限</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algn="l">
                        <a:spcAft>
                          <a:spcPts val="0"/>
                        </a:spcAft>
                      </a:pP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月一回オンサイト保守（半日</a:t>
                      </a:r>
                      <a:r>
                        <a:rPr 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全日）</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extLst>
                  <a:ext uri="{0D108BD9-81ED-4DB2-BD59-A6C34878D82A}">
                    <a16:rowId xmlns="" xmlns:a16="http://schemas.microsoft.com/office/drawing/2014/main" val="10005"/>
                  </a:ext>
                </a:extLst>
              </a:tr>
              <a:tr h="223359">
                <a:tc>
                  <a:txBody>
                    <a:bodyPr/>
                    <a:lstStyle/>
                    <a:p>
                      <a:pPr algn="ctr">
                        <a:spcAft>
                          <a:spcPts val="0"/>
                        </a:spcAft>
                      </a:pP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ネットワーク管理</a:t>
                      </a:r>
                      <a:endParaRPr lang="ja-JP" sz="1200" b="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なし</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あり</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あり</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extLst>
                  <a:ext uri="{0D108BD9-81ED-4DB2-BD59-A6C34878D82A}">
                    <a16:rowId xmlns="" xmlns:a16="http://schemas.microsoft.com/office/drawing/2014/main" val="10006"/>
                  </a:ext>
                </a:extLst>
              </a:tr>
              <a:tr h="223359">
                <a:tc>
                  <a:txBody>
                    <a:bodyPr/>
                    <a:lstStyle/>
                    <a:p>
                      <a:pPr algn="ctr">
                        <a:spcAft>
                          <a:spcPts val="0"/>
                        </a:spcAft>
                      </a:pPr>
                      <a:r>
                        <a:rPr 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IT</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機器管理</a:t>
                      </a:r>
                      <a:endParaRPr lang="ja-JP" sz="1200" b="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なし</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なし／あり（時間数で調整）</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あり</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extLst>
                  <a:ext uri="{0D108BD9-81ED-4DB2-BD59-A6C34878D82A}">
                    <a16:rowId xmlns="" xmlns:a16="http://schemas.microsoft.com/office/drawing/2014/main" val="10007"/>
                  </a:ext>
                </a:extLst>
              </a:tr>
              <a:tr h="223359">
                <a:tc>
                  <a:txBody>
                    <a:bodyPr/>
                    <a:lstStyle/>
                    <a:p>
                      <a:pPr algn="ctr">
                        <a:spcAft>
                          <a:spcPts val="0"/>
                        </a:spcAft>
                      </a:pP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ネットワーク監視</a:t>
                      </a:r>
                      <a:endParaRPr lang="ja-JP" sz="1200" b="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ja-JP" sz="1200" kern="0">
                          <a:effectLst/>
                          <a:latin typeface="メイリオ" panose="020B0604030504040204" pitchFamily="50" charset="-128"/>
                          <a:ea typeface="メイリオ" panose="020B0604030504040204" pitchFamily="50" charset="-128"/>
                          <a:cs typeface="メイリオ" panose="020B0604030504040204" pitchFamily="50" charset="-128"/>
                        </a:rPr>
                        <a:t>なし</a:t>
                      </a:r>
                      <a:endParaRPr lang="ja-JP" sz="12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なし／あり（時間数で調整）</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あり</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extLst>
                  <a:ext uri="{0D108BD9-81ED-4DB2-BD59-A6C34878D82A}">
                    <a16:rowId xmlns="" xmlns:a16="http://schemas.microsoft.com/office/drawing/2014/main" val="10008"/>
                  </a:ext>
                </a:extLst>
              </a:tr>
              <a:tr h="223359">
                <a:tc>
                  <a:txBody>
                    <a:bodyPr/>
                    <a:lstStyle/>
                    <a:p>
                      <a:pPr algn="ctr">
                        <a:spcAft>
                          <a:spcPts val="0"/>
                        </a:spcAft>
                      </a:pP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対応費用</a:t>
                      </a:r>
                      <a:endParaRPr lang="ja-JP" sz="1200" b="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ja-JP" alt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初期費用（</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毎回</a:t>
                      </a:r>
                      <a:r>
                        <a:rPr lang="ja-JP" alt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）＋対応費用</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ja-JP" alt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契約時間から差し引き</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ja-JP" alt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なし</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extLst>
                  <a:ext uri="{0D108BD9-81ED-4DB2-BD59-A6C34878D82A}">
                    <a16:rowId xmlns="" xmlns:a16="http://schemas.microsoft.com/office/drawing/2014/main" val="10009"/>
                  </a:ext>
                </a:extLst>
              </a:tr>
              <a:tr h="893431">
                <a:tc>
                  <a:txBody>
                    <a:bodyPr/>
                    <a:lstStyle/>
                    <a:p>
                      <a:pPr algn="ctr">
                        <a:spcAft>
                          <a:spcPts val="0"/>
                        </a:spcAft>
                      </a:pP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備考</a:t>
                      </a:r>
                      <a:endParaRPr lang="ja-JP" sz="1200" b="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年に数回の頻度があれば年間保守</a:t>
                      </a:r>
                      <a:r>
                        <a:rPr lang="ja-JP" alt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プランがお得です。</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ご契約目安時間：</a:t>
                      </a:r>
                      <a:r>
                        <a:rPr 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PC</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数台規模</a:t>
                      </a:r>
                      <a:r>
                        <a:rPr 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=16</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時間</a:t>
                      </a:r>
                      <a:r>
                        <a:rPr 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年</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algn="l">
                        <a:spcAft>
                          <a:spcPts val="0"/>
                        </a:spcAft>
                      </a:pP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サーバ＋</a:t>
                      </a:r>
                      <a:r>
                        <a:rPr 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10</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人未満</a:t>
                      </a:r>
                      <a:r>
                        <a:rPr 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=48</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時間</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algn="l">
                        <a:spcAft>
                          <a:spcPts val="0"/>
                        </a:spcAft>
                      </a:pP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サーバ＋</a:t>
                      </a:r>
                      <a:r>
                        <a:rPr 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50</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人規模</a:t>
                      </a:r>
                      <a:r>
                        <a:rPr 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=96</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時間</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電話・メールでのお問い合わせ、リモート対応作業が無制限ですので、いつでもご連絡・相談いただけます。</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extLst>
                  <a:ext uri="{0D108BD9-81ED-4DB2-BD59-A6C34878D82A}">
                    <a16:rowId xmlns="" xmlns:a16="http://schemas.microsoft.com/office/drawing/2014/main" val="10010"/>
                  </a:ext>
                </a:extLst>
              </a:tr>
            </a:tbl>
          </a:graphicData>
        </a:graphic>
      </p:graphicFrame>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739" y="716095"/>
            <a:ext cx="552455" cy="552455"/>
          </a:xfrm>
          <a:prstGeom prst="rect">
            <a:avLst/>
          </a:prstGeom>
        </p:spPr>
      </p:pic>
      <p:sp>
        <p:nvSpPr>
          <p:cNvPr id="4" name="フッター プレースホルダー 3"/>
          <p:cNvSpPr>
            <a:spLocks noGrp="1"/>
          </p:cNvSpPr>
          <p:nvPr>
            <p:ph type="ftr" sz="quarter" idx="11"/>
          </p:nvPr>
        </p:nvSpPr>
        <p:spPr/>
        <p:txBody>
          <a:bodyPr/>
          <a:lstStyle/>
          <a:p>
            <a:r>
              <a:rPr kumimoji="1" lang="es-ES" altLang="ja-JP" dirty="0"/>
              <a:t>© SUCRECUBE Technologies</a:t>
            </a:r>
            <a:endParaRPr kumimoji="1" lang="ja-JP" altLang="en-US" dirty="0"/>
          </a:p>
        </p:txBody>
      </p:sp>
      <p:sp>
        <p:nvSpPr>
          <p:cNvPr id="8" name="スライド番号プレースホルダー 7"/>
          <p:cNvSpPr>
            <a:spLocks noGrp="1"/>
          </p:cNvSpPr>
          <p:nvPr>
            <p:ph type="sldNum" sz="quarter" idx="12"/>
          </p:nvPr>
        </p:nvSpPr>
        <p:spPr/>
        <p:txBody>
          <a:bodyPr/>
          <a:lstStyle/>
          <a:p>
            <a:fld id="{8A9247E4-6DBF-40B0-A4D0-4E3333146198}" type="slidenum">
              <a:rPr kumimoji="1" lang="ja-JP" altLang="en-US" smtClean="0"/>
              <a:t>7</a:t>
            </a:fld>
            <a:endParaRPr kumimoji="1" lang="ja-JP" altLang="en-US"/>
          </a:p>
        </p:txBody>
      </p:sp>
      <p:sp>
        <p:nvSpPr>
          <p:cNvPr id="9" name="タイトル 1"/>
          <p:cNvSpPr txBox="1">
            <a:spLocks/>
          </p:cNvSpPr>
          <p:nvPr/>
        </p:nvSpPr>
        <p:spPr>
          <a:xfrm>
            <a:off x="345859" y="102749"/>
            <a:ext cx="11408735" cy="4509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2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運用保守サービス（ご契約例）</a:t>
            </a:r>
          </a:p>
        </p:txBody>
      </p:sp>
    </p:spTree>
    <p:extLst>
      <p:ext uri="{BB962C8B-B14F-4D97-AF65-F5344CB8AC3E}">
        <p14:creationId xmlns:p14="http://schemas.microsoft.com/office/powerpoint/2010/main" val="2320782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3"/>
            <a:ext cx="12192000" cy="613317"/>
          </a:xfrm>
          <a:prstGeom prst="rect">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p:cNvSpPr txBox="1"/>
          <p:nvPr/>
        </p:nvSpPr>
        <p:spPr>
          <a:xfrm>
            <a:off x="3448151" y="1455295"/>
            <a:ext cx="8485940" cy="1569660"/>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お客様の要望にお答えする各種言語（フランス語、英語、日本語）のパソコンを販売しております。機種、ソフトウェアの選定だけで無く、</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OS</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のインストール、言語設定などの各種セットアップサービスも行っております。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現在お持ちのパソコンからのデータ移行等も可能ですので、お問い合わせください。</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フランス国内で調達の難しい日本語キーボードの販売も行っております。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3448155" y="894570"/>
            <a:ext cx="7655085" cy="492443"/>
          </a:xfrm>
          <a:prstGeom prst="rect">
            <a:avLst/>
          </a:prstGeom>
          <a:noFill/>
        </p:spPr>
        <p:txBody>
          <a:bodyPr wrap="square" rtlCol="0">
            <a:spAutoFit/>
          </a:bodyPr>
          <a:lstStyle/>
          <a:p>
            <a:r>
              <a:rPr lang="ja-JP" altLang="en-US" sz="2600" dirty="0">
                <a:latin typeface="メイリオ" panose="020B0604030504040204" pitchFamily="50" charset="-128"/>
                <a:ea typeface="メイリオ" panose="020B0604030504040204" pitchFamily="50" charset="-128"/>
                <a:cs typeface="メイリオ" panose="020B0604030504040204" pitchFamily="50" charset="-128"/>
              </a:rPr>
              <a:t>パソコン、</a:t>
            </a:r>
            <a:r>
              <a:rPr lang="en-US" altLang="ja-JP" sz="2600" dirty="0">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2600" dirty="0">
                <a:latin typeface="メイリオ" panose="020B0604030504040204" pitchFamily="50" charset="-128"/>
                <a:ea typeface="メイリオ" panose="020B0604030504040204" pitchFamily="50" charset="-128"/>
                <a:cs typeface="メイリオ" panose="020B0604030504040204" pitchFamily="50" charset="-128"/>
              </a:rPr>
              <a:t>機器の購入</a:t>
            </a:r>
          </a:p>
        </p:txBody>
      </p:sp>
      <p:sp>
        <p:nvSpPr>
          <p:cNvPr id="11" name="テキスト ボックス 10"/>
          <p:cNvSpPr txBox="1"/>
          <p:nvPr/>
        </p:nvSpPr>
        <p:spPr>
          <a:xfrm>
            <a:off x="3448151" y="4426008"/>
            <a:ext cx="8360680" cy="1569660"/>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パソコンをはじめ、</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機器は頻繁なモデルチェンジを繰り返しながら年々コストパフォーマンスがアップしています。レンタルにする事により、月々の金額を抑え、最新機種を必要な期間ご利用頂く事が可能です。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メンテナンス等のオプションサービスを付加することで、お客さまのトータル管理コスト低減をはかることができます。</a:t>
            </a:r>
          </a:p>
        </p:txBody>
      </p:sp>
      <p:sp>
        <p:nvSpPr>
          <p:cNvPr id="15" name="テキスト ボックス 14"/>
          <p:cNvSpPr txBox="1"/>
          <p:nvPr/>
        </p:nvSpPr>
        <p:spPr>
          <a:xfrm>
            <a:off x="3448157" y="3845939"/>
            <a:ext cx="7529825" cy="492443"/>
          </a:xfrm>
          <a:prstGeom prst="rect">
            <a:avLst/>
          </a:prstGeom>
          <a:noFill/>
        </p:spPr>
        <p:txBody>
          <a:bodyPr wrap="square" rtlCol="0">
            <a:spAutoFit/>
          </a:bodyPr>
          <a:lstStyle/>
          <a:p>
            <a:r>
              <a:rPr lang="ja-JP" altLang="en-US" sz="2600" dirty="0">
                <a:latin typeface="メイリオ" panose="020B0604030504040204" pitchFamily="50" charset="-128"/>
                <a:ea typeface="メイリオ" panose="020B0604030504040204" pitchFamily="50" charset="-128"/>
                <a:cs typeface="メイリオ" panose="020B0604030504040204" pitchFamily="50" charset="-128"/>
              </a:rPr>
              <a:t>パソコン、</a:t>
            </a:r>
            <a:r>
              <a:rPr lang="en-US" altLang="ja-JP" sz="2600" dirty="0">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2600" dirty="0">
                <a:latin typeface="メイリオ" panose="020B0604030504040204" pitchFamily="50" charset="-128"/>
                <a:ea typeface="メイリオ" panose="020B0604030504040204" pitchFamily="50" charset="-128"/>
                <a:cs typeface="メイリオ" panose="020B0604030504040204" pitchFamily="50" charset="-128"/>
              </a:rPr>
              <a:t>機器リース（レンタル）</a:t>
            </a:r>
          </a:p>
        </p:txBody>
      </p:sp>
      <p:pic>
        <p:nvPicPr>
          <p:cNvPr id="16" name="図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414" y="4410314"/>
            <a:ext cx="464919" cy="464919"/>
          </a:xfrm>
          <a:prstGeom prst="rect">
            <a:avLst/>
          </a:prstGeom>
        </p:spPr>
      </p:pic>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414" y="4945306"/>
            <a:ext cx="464919" cy="464919"/>
          </a:xfrm>
          <a:prstGeom prst="rect">
            <a:avLst/>
          </a:prstGeom>
        </p:spPr>
      </p:pic>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2894" y="5480298"/>
            <a:ext cx="464919" cy="464919"/>
          </a:xfrm>
          <a:prstGeom prst="rect">
            <a:avLst/>
          </a:prstGeom>
        </p:spPr>
      </p:pic>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3414" y="3876378"/>
            <a:ext cx="464919" cy="464919"/>
          </a:xfrm>
          <a:prstGeom prst="rect">
            <a:avLst/>
          </a:prstGeom>
        </p:spPr>
      </p:pic>
      <p:sp>
        <p:nvSpPr>
          <p:cNvPr id="2" name="フッター プレースホルダー 1"/>
          <p:cNvSpPr>
            <a:spLocks noGrp="1"/>
          </p:cNvSpPr>
          <p:nvPr>
            <p:ph type="ftr" sz="quarter" idx="11"/>
          </p:nvPr>
        </p:nvSpPr>
        <p:spPr/>
        <p:txBody>
          <a:bodyPr/>
          <a:lstStyle/>
          <a:p>
            <a:r>
              <a:rPr kumimoji="1" lang="es-ES" altLang="ja-JP"/>
              <a:t>© SUCRECUBE Technologies</a:t>
            </a:r>
            <a:endParaRPr kumimoji="1" lang="ja-JP" altLang="en-US"/>
          </a:p>
        </p:txBody>
      </p:sp>
      <p:sp>
        <p:nvSpPr>
          <p:cNvPr id="4" name="スライド番号プレースホルダー 3"/>
          <p:cNvSpPr>
            <a:spLocks noGrp="1"/>
          </p:cNvSpPr>
          <p:nvPr>
            <p:ph type="sldNum" sz="quarter" idx="12"/>
          </p:nvPr>
        </p:nvSpPr>
        <p:spPr/>
        <p:txBody>
          <a:bodyPr/>
          <a:lstStyle/>
          <a:p>
            <a:fld id="{8A9247E4-6DBF-40B0-A4D0-4E3333146198}" type="slidenum">
              <a:rPr kumimoji="1" lang="ja-JP" altLang="en-US" smtClean="0"/>
              <a:t>8</a:t>
            </a:fld>
            <a:endParaRPr kumimoji="1" lang="ja-JP" altLang="en-US" dirty="0"/>
          </a:p>
        </p:txBody>
      </p:sp>
      <p:pic>
        <p:nvPicPr>
          <p:cNvPr id="20" name="図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0500" y="917911"/>
            <a:ext cx="2073600" cy="2073600"/>
          </a:xfrm>
          <a:prstGeom prst="rect">
            <a:avLst/>
          </a:prstGeom>
        </p:spPr>
      </p:pic>
      <p:pic>
        <p:nvPicPr>
          <p:cNvPr id="21" name="図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4970" y="1456614"/>
            <a:ext cx="464919" cy="464919"/>
          </a:xfrm>
          <a:prstGeom prst="rect">
            <a:avLst/>
          </a:prstGeom>
        </p:spPr>
      </p:pic>
      <p:pic>
        <p:nvPicPr>
          <p:cNvPr id="22" name="図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4970" y="1991606"/>
            <a:ext cx="464919" cy="464919"/>
          </a:xfrm>
          <a:prstGeom prst="rect">
            <a:avLst/>
          </a:prstGeom>
        </p:spPr>
      </p:pic>
      <p:pic>
        <p:nvPicPr>
          <p:cNvPr id="23" name="図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4453" y="2526598"/>
            <a:ext cx="464919" cy="464919"/>
          </a:xfrm>
          <a:prstGeom prst="rect">
            <a:avLst/>
          </a:prstGeom>
        </p:spPr>
      </p:pic>
      <p:pic>
        <p:nvPicPr>
          <p:cNvPr id="24" name="図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4970" y="922678"/>
            <a:ext cx="464919" cy="464919"/>
          </a:xfrm>
          <a:prstGeom prst="rect">
            <a:avLst/>
          </a:prstGeom>
        </p:spPr>
      </p:pic>
      <p:pic>
        <p:nvPicPr>
          <p:cNvPr id="26" name="図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0500" y="3838427"/>
            <a:ext cx="2073600" cy="2073600"/>
          </a:xfrm>
          <a:prstGeom prst="rect">
            <a:avLst/>
          </a:prstGeom>
        </p:spPr>
      </p:pic>
      <p:sp>
        <p:nvSpPr>
          <p:cNvPr id="25" name="タイトル 1"/>
          <p:cNvSpPr txBox="1">
            <a:spLocks/>
          </p:cNvSpPr>
          <p:nvPr/>
        </p:nvSpPr>
        <p:spPr>
          <a:xfrm>
            <a:off x="345859" y="102749"/>
            <a:ext cx="11408735" cy="4509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パソコン購入・リース</a:t>
            </a:r>
          </a:p>
        </p:txBody>
      </p:sp>
    </p:spTree>
    <p:extLst>
      <p:ext uri="{BB962C8B-B14F-4D97-AF65-F5344CB8AC3E}">
        <p14:creationId xmlns:p14="http://schemas.microsoft.com/office/powerpoint/2010/main" val="2831849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3"/>
            <a:ext cx="12192000" cy="613317"/>
          </a:xfrm>
          <a:prstGeom prst="rect">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テキスト ボックス 4"/>
          <p:cNvSpPr txBox="1"/>
          <p:nvPr/>
        </p:nvSpPr>
        <p:spPr>
          <a:xfrm>
            <a:off x="2685514" y="1462116"/>
            <a:ext cx="9248583" cy="1077218"/>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社員の方の</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スキルアップをしませんか？</a:t>
            </a: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大規模な情報漏えい被害が毎年のように発生する中、やはり社員の</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スキル向上がセキュリティアップの鍵となります。</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SUCRECUBE</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では、ただ聞くだけの従来の講義型研修とは違い、実務を想定したカリキュラムで一人ひとりのスキル習得を徹底サポートいたします。</a:t>
            </a:r>
          </a:p>
        </p:txBody>
      </p:sp>
      <p:sp>
        <p:nvSpPr>
          <p:cNvPr id="6" name="テキスト ボックス 5"/>
          <p:cNvSpPr txBox="1"/>
          <p:nvPr/>
        </p:nvSpPr>
        <p:spPr>
          <a:xfrm>
            <a:off x="2699945" y="901390"/>
            <a:ext cx="8403297" cy="492443"/>
          </a:xfrm>
          <a:prstGeom prst="rect">
            <a:avLst/>
          </a:prstGeom>
          <a:noFill/>
        </p:spPr>
        <p:txBody>
          <a:bodyPr wrap="square" rtlCol="0">
            <a:spAutoFit/>
          </a:bodyPr>
          <a:lstStyle/>
          <a:p>
            <a:r>
              <a:rPr lang="ja-JP" altLang="en-US" sz="2600" dirty="0">
                <a:latin typeface="メイリオ" panose="020B0604030504040204" pitchFamily="50" charset="-128"/>
                <a:ea typeface="メイリオ" panose="020B0604030504040204" pitchFamily="50" charset="-128"/>
                <a:cs typeface="メイリオ" panose="020B0604030504040204" pitchFamily="50" charset="-128"/>
              </a:rPr>
              <a:t>社員の方の</a:t>
            </a:r>
            <a:r>
              <a:rPr lang="en-US" altLang="ja-JP" sz="2600" dirty="0">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2600" dirty="0">
                <a:latin typeface="メイリオ" panose="020B0604030504040204" pitchFamily="50" charset="-128"/>
                <a:ea typeface="メイリオ" panose="020B0604030504040204" pitchFamily="50" charset="-128"/>
                <a:cs typeface="メイリオ" panose="020B0604030504040204" pitchFamily="50" charset="-128"/>
              </a:rPr>
              <a:t>スキルアップをしませんか？</a:t>
            </a: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978" y="943543"/>
            <a:ext cx="2086631" cy="2086631"/>
          </a:xfrm>
          <a:prstGeom prst="rect">
            <a:avLst/>
          </a:prstGeom>
        </p:spPr>
      </p:pic>
      <p:sp>
        <p:nvSpPr>
          <p:cNvPr id="20" name="Rectangle 2"/>
          <p:cNvSpPr>
            <a:spLocks noChangeArrowheads="1"/>
          </p:cNvSpPr>
          <p:nvPr/>
        </p:nvSpPr>
        <p:spPr bwMode="auto">
          <a:xfrm>
            <a:off x="1" y="4393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6" name="テキスト ボックス 25"/>
          <p:cNvSpPr txBox="1"/>
          <p:nvPr/>
        </p:nvSpPr>
        <p:spPr>
          <a:xfrm>
            <a:off x="4329834" y="4426193"/>
            <a:ext cx="3562695" cy="1661993"/>
          </a:xfrm>
          <a:prstGeom prst="rect">
            <a:avLst/>
          </a:prstGeom>
          <a:noFill/>
        </p:spPr>
        <p:txBody>
          <a:bodyPr wrap="square" rtlCol="0">
            <a:spAutoFit/>
          </a:bodyPr>
          <a:lstStyle/>
          <a:p>
            <a:pPr algn="ctr"/>
            <a:r>
              <a:rPr lang="ja-JP" altLang="en-US" b="1" u="sng" dirty="0">
                <a:latin typeface="メイリオ" panose="020B0604030504040204" pitchFamily="50" charset="-128"/>
                <a:ea typeface="メイリオ" panose="020B0604030504040204" pitchFamily="50" charset="-128"/>
                <a:cs typeface="メイリオ" panose="020B0604030504040204" pitchFamily="50" charset="-128"/>
              </a:rPr>
              <a:t>研修内容例</a:t>
            </a:r>
            <a:endParaRPr lang="en-US" altLang="ja-JP" b="1" u="sng" dirty="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Microsoft Office</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Windows 7,10 / Excel</a:t>
            </a:r>
            <a:r>
              <a:rPr lang="ja-JP" altLang="en-US" sz="1400" kern="0" dirty="0">
                <a:latin typeface="メイリオ" panose="020B0604030504040204" pitchFamily="50" charset="-128"/>
                <a:ea typeface="メイリオ" panose="020B0604030504040204" pitchFamily="50" charset="-128"/>
                <a:cs typeface="メイリオ" panose="020B0604030504040204" pitchFamily="50" charset="-128"/>
              </a:rPr>
              <a:t> ・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Word</a:t>
            </a:r>
            <a:r>
              <a:rPr lang="ja-JP" altLang="en-US" sz="1400" kern="0" dirty="0">
                <a:latin typeface="メイリオ" panose="020B0604030504040204" pitchFamily="50" charset="-128"/>
                <a:ea typeface="メイリオ" panose="020B0604030504040204" pitchFamily="50" charset="-128"/>
                <a:cs typeface="メイリオ" panose="020B0604030504040204" pitchFamily="50" charset="-128"/>
              </a:rPr>
              <a:t> ・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PowerPoint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等、情報セキュリティ、</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Excel</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や</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Access</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を使った業務ツールなど、幅広いカリキュラムをご用意しています。</a:t>
            </a:r>
          </a:p>
        </p:txBody>
      </p:sp>
      <p:sp>
        <p:nvSpPr>
          <p:cNvPr id="31" name="スライド番号プレースホルダー 4"/>
          <p:cNvSpPr>
            <a:spLocks noGrp="1"/>
          </p:cNvSpPr>
          <p:nvPr>
            <p:ph type="sldNum" sz="quarter" idx="12"/>
          </p:nvPr>
        </p:nvSpPr>
        <p:spPr>
          <a:xfrm>
            <a:off x="8610600" y="6356355"/>
            <a:ext cx="2743200" cy="365125"/>
          </a:xfrm>
        </p:spPr>
        <p:txBody>
          <a:bodyPr/>
          <a:lstStyle/>
          <a:p>
            <a:fld id="{8A9247E4-6DBF-40B0-A4D0-4E3333146198}" type="slidenum">
              <a:rPr kumimoji="1" lang="ja-JP" altLang="en-US" smtClean="0"/>
              <a:t>9</a:t>
            </a:fld>
            <a:endParaRPr kumimoji="1" lang="ja-JP" altLang="en-US" dirty="0"/>
          </a:p>
        </p:txBody>
      </p:sp>
      <p:sp>
        <p:nvSpPr>
          <p:cNvPr id="32" name="フッター プレースホルダー 9"/>
          <p:cNvSpPr txBox="1">
            <a:spLocks/>
          </p:cNvSpPr>
          <p:nvPr/>
        </p:nvSpPr>
        <p:spPr>
          <a:xfrm>
            <a:off x="4038600" y="6356355"/>
            <a:ext cx="41148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s-ES" altLang="ja-JP"/>
              <a:t>© SUCRECUBE Technologies</a:t>
            </a:r>
            <a:endParaRPr lang="ja-JP" altLang="en-US" dirty="0"/>
          </a:p>
        </p:txBody>
      </p:sp>
      <p:sp>
        <p:nvSpPr>
          <p:cNvPr id="36" name="テキスト ボックス 35"/>
          <p:cNvSpPr txBox="1"/>
          <p:nvPr/>
        </p:nvSpPr>
        <p:spPr>
          <a:xfrm>
            <a:off x="332589" y="4426189"/>
            <a:ext cx="3706015" cy="1723549"/>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ja-JP" altLang="en-US" b="1" u="sng" dirty="0">
                <a:latin typeface="メイリオ" panose="020B0604030504040204" pitchFamily="50" charset="-128"/>
                <a:ea typeface="メイリオ" panose="020B0604030504040204" pitchFamily="50" charset="-128"/>
                <a:cs typeface="メイリオ" panose="020B0604030504040204" pitchFamily="50" charset="-128"/>
              </a:rPr>
              <a:t>研修スタイル</a:t>
            </a:r>
            <a:r>
              <a:rPr lang="en-US" altLang="ja-JP" b="1" u="sng"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u="sng" dirty="0">
                <a:latin typeface="メイリオ" panose="020B0604030504040204" pitchFamily="50" charset="-128"/>
                <a:ea typeface="メイリオ" panose="020B0604030504040204" pitchFamily="50" charset="-128"/>
                <a:cs typeface="メイリオ" panose="020B0604030504040204" pitchFamily="50" charset="-128"/>
              </a:rPr>
            </a:br>
            <a:endParaRPr lang="ja-JP" altLang="en-US"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グループ（</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3~5</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人）、個人でも対応いたします。各人のレベルに合わせたカリキュラムをご提案します。</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弊社で行う事も、講師が貴社にお伺いする事も可能です。</a:t>
            </a:r>
          </a:p>
        </p:txBody>
      </p:sp>
      <p:sp>
        <p:nvSpPr>
          <p:cNvPr id="48" name="テキスト ボックス 47"/>
          <p:cNvSpPr txBox="1"/>
          <p:nvPr/>
        </p:nvSpPr>
        <p:spPr>
          <a:xfrm>
            <a:off x="8153406" y="4351144"/>
            <a:ext cx="3493719" cy="2123658"/>
          </a:xfrm>
          <a:prstGeom prst="rect">
            <a:avLst/>
          </a:prstGeom>
          <a:noFill/>
        </p:spPr>
        <p:txBody>
          <a:bodyPr wrap="square" rtlCol="0">
            <a:spAutoFit/>
          </a:bodyPr>
          <a:lstStyle/>
          <a:p>
            <a:pPr algn="ctr"/>
            <a:r>
              <a:rPr lang="zh-TW" altLang="en-US" b="1" u="sng" dirty="0">
                <a:latin typeface="メイリオ" panose="020B0604030504040204" pitchFamily="50" charset="-128"/>
                <a:ea typeface="メイリオ" panose="020B0604030504040204" pitchFamily="50" charset="-128"/>
                <a:cs typeface="メイリオ" panose="020B0604030504040204" pitchFamily="50" charset="-128"/>
              </a:rPr>
              <a:t>職業訓練制度</a:t>
            </a:r>
            <a:r>
              <a:rPr lang="ja-JP" altLang="en-US" b="1" u="sng" dirty="0">
                <a:latin typeface="メイリオ" panose="020B0604030504040204" pitchFamily="50" charset="-128"/>
                <a:ea typeface="メイリオ" panose="020B0604030504040204" pitchFamily="50" charset="-128"/>
                <a:cs typeface="メイリオ" panose="020B0604030504040204" pitchFamily="50" charset="-128"/>
              </a:rPr>
              <a:t>使用可能</a:t>
            </a:r>
            <a:endParaRPr lang="en-US" altLang="ja-JP" b="1" u="sng" dirty="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ja-JP"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弊社は、</a:t>
            </a:r>
            <a:r>
              <a:rPr lang="en-US" altLang="ja-JP" sz="1400" dirty="0" err="1">
                <a:latin typeface="メイリオ" panose="020B0604030504040204" pitchFamily="50" charset="-128"/>
                <a:ea typeface="メイリオ" panose="020B0604030504040204" pitchFamily="50" charset="-128"/>
                <a:cs typeface="メイリオ" panose="020B0604030504040204" pitchFamily="50" charset="-128"/>
              </a:rPr>
              <a:t>Prestataire</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 de Formation </a:t>
            </a:r>
            <a:r>
              <a:rPr lang="en-US" altLang="ja-JP" sz="1400" dirty="0" err="1">
                <a:latin typeface="メイリオ" panose="020B0604030504040204" pitchFamily="50" charset="-128"/>
                <a:ea typeface="メイリオ" panose="020B0604030504040204" pitchFamily="50" charset="-128"/>
                <a:cs typeface="メイリオ" panose="020B0604030504040204" pitchFamily="50" charset="-128"/>
              </a:rPr>
              <a:t>Professionnelle</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として認可されていますので、企業研修費用は、一部または全額が</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OPCA(</a:t>
            </a:r>
            <a:r>
              <a:rPr lang="en-US" altLang="ja-JP" sz="1400" dirty="0" err="1">
                <a:latin typeface="メイリオ" panose="020B0604030504040204" pitchFamily="50" charset="-128"/>
                <a:ea typeface="メイリオ" panose="020B0604030504040204" pitchFamily="50" charset="-128"/>
                <a:cs typeface="メイリオ" panose="020B0604030504040204" pitchFamily="50" charset="-128"/>
              </a:rPr>
              <a:t>Organisme</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err="1">
                <a:latin typeface="メイリオ" panose="020B0604030504040204" pitchFamily="50" charset="-128"/>
                <a:ea typeface="メイリオ" panose="020B0604030504040204" pitchFamily="50" charset="-128"/>
                <a:cs typeface="メイリオ" panose="020B0604030504040204" pitchFamily="50" charset="-128"/>
              </a:rPr>
              <a:t>Paritaire</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err="1">
                <a:latin typeface="メイリオ" panose="020B0604030504040204" pitchFamily="50" charset="-128"/>
                <a:ea typeface="メイリオ" panose="020B0604030504040204" pitchFamily="50" charset="-128"/>
                <a:cs typeface="メイリオ" panose="020B0604030504040204" pitchFamily="50" charset="-128"/>
              </a:rPr>
              <a:t>Collecteur</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err="1">
                <a:latin typeface="メイリオ" panose="020B0604030504040204" pitchFamily="50" charset="-128"/>
                <a:ea typeface="メイリオ" panose="020B0604030504040204" pitchFamily="50" charset="-128"/>
                <a:cs typeface="メイリオ" panose="020B0604030504040204" pitchFamily="50" charset="-128"/>
              </a:rPr>
              <a:t>Agréé</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によって給付されます。</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詳しくは「よくある質問」をご覧ください</a:t>
            </a: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4709" y="3499575"/>
            <a:ext cx="720000" cy="720000"/>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2513" y="3488487"/>
            <a:ext cx="720000" cy="720000"/>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7617" y="3479640"/>
            <a:ext cx="720000" cy="720000"/>
          </a:xfrm>
          <a:prstGeom prst="rect">
            <a:avLst/>
          </a:prstGeom>
        </p:spPr>
      </p:pic>
      <p:sp>
        <p:nvSpPr>
          <p:cNvPr id="16" name="タイトル 1"/>
          <p:cNvSpPr txBox="1">
            <a:spLocks/>
          </p:cNvSpPr>
          <p:nvPr/>
        </p:nvSpPr>
        <p:spPr>
          <a:xfrm>
            <a:off x="345859" y="102749"/>
            <a:ext cx="11408735" cy="4509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法人向け</a:t>
            </a:r>
            <a:r>
              <a:rPr lang="en-US" altLang="ja-JP" sz="2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2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研修</a:t>
            </a:r>
          </a:p>
        </p:txBody>
      </p:sp>
    </p:spTree>
    <p:extLst>
      <p:ext uri="{BB962C8B-B14F-4D97-AF65-F5344CB8AC3E}">
        <p14:creationId xmlns:p14="http://schemas.microsoft.com/office/powerpoint/2010/main" val="425686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3317</TotalTime>
  <Words>2287</Words>
  <Application>Microsoft Office PowerPoint</Application>
  <PresentationFormat>ワイド画面</PresentationFormat>
  <Paragraphs>282</Paragraphs>
  <Slides>18</Slides>
  <Notes>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18</vt:i4>
      </vt:variant>
    </vt:vector>
  </HeadingPairs>
  <TitlesOfParts>
    <vt:vector size="24" baseType="lpstr">
      <vt:lpstr>ＭＳ Ｐゴシック</vt:lpstr>
      <vt:lpstr>メイリオ</vt:lpstr>
      <vt:lpstr>Arial</vt:lpstr>
      <vt:lpstr>Calibri</vt:lpstr>
      <vt:lpstr>Calibri Light</vt:lpstr>
      <vt:lpstr>Office テーマ</vt:lpstr>
      <vt:lpstr>PowerPoint プレゼンテーション</vt:lpstr>
      <vt:lpstr>PowerPoint プレゼンテーション</vt:lpstr>
      <vt:lpstr>SUCRECUBE Technologies のご紹介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m.kobayashi</dc:creator>
  <cp:lastModifiedBy>m.kobayashi</cp:lastModifiedBy>
  <cp:revision>1073</cp:revision>
  <cp:lastPrinted>2018-02-08T17:01:43Z</cp:lastPrinted>
  <dcterms:created xsi:type="dcterms:W3CDTF">2017-09-20T12:29:34Z</dcterms:created>
  <dcterms:modified xsi:type="dcterms:W3CDTF">2020-01-13T14:56:54Z</dcterms:modified>
</cp:coreProperties>
</file>