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935" autoAdjust="0"/>
  </p:normalViewPr>
  <p:slideViewPr>
    <p:cSldViewPr snapToGrid="0">
      <p:cViewPr varScale="1">
        <p:scale>
          <a:sx n="57" d="100"/>
          <a:sy n="57" d="100"/>
        </p:scale>
        <p:origin x="215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5BF9D84-A572-4945-AB9F-476316387A9B}" type="datetimeFigureOut">
              <a:rPr kumimoji="1" lang="ja-JP" altLang="en-US" smtClean="0"/>
              <a:t>2019/10/28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CD9F15-4181-4210-806A-4976CD9D4541}" type="slidenum">
              <a:rPr kumimoji="1" lang="ja-JP" altLang="en-US" smtClean="0"/>
              <a:t>‹#›</a:t>
            </a:fld>
            <a:endParaRPr kumimoji="1" lang="ja-JP" altLang="en-US"/>
          </a:p>
        </p:txBody>
      </p:sp>
    </p:spTree>
    <p:extLst>
      <p:ext uri="{BB962C8B-B14F-4D97-AF65-F5344CB8AC3E}">
        <p14:creationId xmlns:p14="http://schemas.microsoft.com/office/powerpoint/2010/main" val="4233274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5BF9D84-A572-4945-AB9F-476316387A9B}" type="datetimeFigureOut">
              <a:rPr kumimoji="1" lang="ja-JP" altLang="en-US" smtClean="0"/>
              <a:t>2019/10/28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CD9F15-4181-4210-806A-4976CD9D4541}" type="slidenum">
              <a:rPr kumimoji="1" lang="ja-JP" altLang="en-US" smtClean="0"/>
              <a:t>‹#›</a:t>
            </a:fld>
            <a:endParaRPr kumimoji="1" lang="ja-JP" altLang="en-US"/>
          </a:p>
        </p:txBody>
      </p:sp>
    </p:spTree>
    <p:extLst>
      <p:ext uri="{BB962C8B-B14F-4D97-AF65-F5344CB8AC3E}">
        <p14:creationId xmlns:p14="http://schemas.microsoft.com/office/powerpoint/2010/main" val="2938242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5BF9D84-A572-4945-AB9F-476316387A9B}" type="datetimeFigureOut">
              <a:rPr kumimoji="1" lang="ja-JP" altLang="en-US" smtClean="0"/>
              <a:t>2019/10/28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CD9F15-4181-4210-806A-4976CD9D4541}" type="slidenum">
              <a:rPr kumimoji="1" lang="ja-JP" altLang="en-US" smtClean="0"/>
              <a:t>‹#›</a:t>
            </a:fld>
            <a:endParaRPr kumimoji="1" lang="ja-JP" altLang="en-US"/>
          </a:p>
        </p:txBody>
      </p:sp>
    </p:spTree>
    <p:extLst>
      <p:ext uri="{BB962C8B-B14F-4D97-AF65-F5344CB8AC3E}">
        <p14:creationId xmlns:p14="http://schemas.microsoft.com/office/powerpoint/2010/main" val="262167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5BF9D84-A572-4945-AB9F-476316387A9B}" type="datetimeFigureOut">
              <a:rPr kumimoji="1" lang="ja-JP" altLang="en-US" smtClean="0"/>
              <a:t>2019/10/28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CD9F15-4181-4210-806A-4976CD9D4541}" type="slidenum">
              <a:rPr kumimoji="1" lang="ja-JP" altLang="en-US" smtClean="0"/>
              <a:t>‹#›</a:t>
            </a:fld>
            <a:endParaRPr kumimoji="1" lang="ja-JP" altLang="en-US"/>
          </a:p>
        </p:txBody>
      </p:sp>
    </p:spTree>
    <p:extLst>
      <p:ext uri="{BB962C8B-B14F-4D97-AF65-F5344CB8AC3E}">
        <p14:creationId xmlns:p14="http://schemas.microsoft.com/office/powerpoint/2010/main" val="3677276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5BF9D84-A572-4945-AB9F-476316387A9B}" type="datetimeFigureOut">
              <a:rPr kumimoji="1" lang="ja-JP" altLang="en-US" smtClean="0"/>
              <a:t>2019/10/28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1CD9F15-4181-4210-806A-4976CD9D4541}" type="slidenum">
              <a:rPr kumimoji="1" lang="ja-JP" altLang="en-US" smtClean="0"/>
              <a:t>‹#›</a:t>
            </a:fld>
            <a:endParaRPr kumimoji="1" lang="ja-JP" altLang="en-US"/>
          </a:p>
        </p:txBody>
      </p:sp>
    </p:spTree>
    <p:extLst>
      <p:ext uri="{BB962C8B-B14F-4D97-AF65-F5344CB8AC3E}">
        <p14:creationId xmlns:p14="http://schemas.microsoft.com/office/powerpoint/2010/main" val="247827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5BF9D84-A572-4945-AB9F-476316387A9B}" type="datetimeFigureOut">
              <a:rPr kumimoji="1" lang="ja-JP" altLang="en-US" smtClean="0"/>
              <a:t>2019/10/28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1CD9F15-4181-4210-806A-4976CD9D4541}" type="slidenum">
              <a:rPr kumimoji="1" lang="ja-JP" altLang="en-US" smtClean="0"/>
              <a:t>‹#›</a:t>
            </a:fld>
            <a:endParaRPr kumimoji="1" lang="ja-JP" altLang="en-US"/>
          </a:p>
        </p:txBody>
      </p:sp>
    </p:spTree>
    <p:extLst>
      <p:ext uri="{BB962C8B-B14F-4D97-AF65-F5344CB8AC3E}">
        <p14:creationId xmlns:p14="http://schemas.microsoft.com/office/powerpoint/2010/main" val="1540079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5BF9D84-A572-4945-AB9F-476316387A9B}" type="datetimeFigureOut">
              <a:rPr kumimoji="1" lang="ja-JP" altLang="en-US" smtClean="0"/>
              <a:t>2019/10/28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1CD9F15-4181-4210-806A-4976CD9D4541}" type="slidenum">
              <a:rPr kumimoji="1" lang="ja-JP" altLang="en-US" smtClean="0"/>
              <a:t>‹#›</a:t>
            </a:fld>
            <a:endParaRPr kumimoji="1" lang="ja-JP" altLang="en-US"/>
          </a:p>
        </p:txBody>
      </p:sp>
    </p:spTree>
    <p:extLst>
      <p:ext uri="{BB962C8B-B14F-4D97-AF65-F5344CB8AC3E}">
        <p14:creationId xmlns:p14="http://schemas.microsoft.com/office/powerpoint/2010/main" val="94319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5BF9D84-A572-4945-AB9F-476316387A9B}" type="datetimeFigureOut">
              <a:rPr kumimoji="1" lang="ja-JP" altLang="en-US" smtClean="0"/>
              <a:t>2019/10/28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1CD9F15-4181-4210-806A-4976CD9D4541}" type="slidenum">
              <a:rPr kumimoji="1" lang="ja-JP" altLang="en-US" smtClean="0"/>
              <a:t>‹#›</a:t>
            </a:fld>
            <a:endParaRPr kumimoji="1" lang="ja-JP" altLang="en-US"/>
          </a:p>
        </p:txBody>
      </p:sp>
    </p:spTree>
    <p:extLst>
      <p:ext uri="{BB962C8B-B14F-4D97-AF65-F5344CB8AC3E}">
        <p14:creationId xmlns:p14="http://schemas.microsoft.com/office/powerpoint/2010/main" val="1581786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BF9D84-A572-4945-AB9F-476316387A9B}" type="datetimeFigureOut">
              <a:rPr kumimoji="1" lang="ja-JP" altLang="en-US" smtClean="0"/>
              <a:t>2019/10/28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1CD9F15-4181-4210-806A-4976CD9D4541}" type="slidenum">
              <a:rPr kumimoji="1" lang="ja-JP" altLang="en-US" smtClean="0"/>
              <a:t>‹#›</a:t>
            </a:fld>
            <a:endParaRPr kumimoji="1" lang="ja-JP" altLang="en-US"/>
          </a:p>
        </p:txBody>
      </p:sp>
    </p:spTree>
    <p:extLst>
      <p:ext uri="{BB962C8B-B14F-4D97-AF65-F5344CB8AC3E}">
        <p14:creationId xmlns:p14="http://schemas.microsoft.com/office/powerpoint/2010/main" val="4024802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5BF9D84-A572-4945-AB9F-476316387A9B}" type="datetimeFigureOut">
              <a:rPr kumimoji="1" lang="ja-JP" altLang="en-US" smtClean="0"/>
              <a:t>2019/10/28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1CD9F15-4181-4210-806A-4976CD9D4541}" type="slidenum">
              <a:rPr kumimoji="1" lang="ja-JP" altLang="en-US" smtClean="0"/>
              <a:t>‹#›</a:t>
            </a:fld>
            <a:endParaRPr kumimoji="1" lang="ja-JP" altLang="en-US"/>
          </a:p>
        </p:txBody>
      </p:sp>
    </p:spTree>
    <p:extLst>
      <p:ext uri="{BB962C8B-B14F-4D97-AF65-F5344CB8AC3E}">
        <p14:creationId xmlns:p14="http://schemas.microsoft.com/office/powerpoint/2010/main" val="2611686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5BF9D84-A572-4945-AB9F-476316387A9B}" type="datetimeFigureOut">
              <a:rPr kumimoji="1" lang="ja-JP" altLang="en-US" smtClean="0"/>
              <a:t>2019/10/28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1CD9F15-4181-4210-806A-4976CD9D4541}" type="slidenum">
              <a:rPr kumimoji="1" lang="ja-JP" altLang="en-US" smtClean="0"/>
              <a:t>‹#›</a:t>
            </a:fld>
            <a:endParaRPr kumimoji="1" lang="ja-JP" altLang="en-US"/>
          </a:p>
        </p:txBody>
      </p:sp>
    </p:spTree>
    <p:extLst>
      <p:ext uri="{BB962C8B-B14F-4D97-AF65-F5344CB8AC3E}">
        <p14:creationId xmlns:p14="http://schemas.microsoft.com/office/powerpoint/2010/main" val="2764908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5BF9D84-A572-4945-AB9F-476316387A9B}" type="datetimeFigureOut">
              <a:rPr kumimoji="1" lang="ja-JP" altLang="en-US" smtClean="0"/>
              <a:t>2019/10/28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1CD9F15-4181-4210-806A-4976CD9D4541}" type="slidenum">
              <a:rPr kumimoji="1" lang="ja-JP" altLang="en-US" smtClean="0"/>
              <a:t>‹#›</a:t>
            </a:fld>
            <a:endParaRPr kumimoji="1" lang="ja-JP" altLang="en-US"/>
          </a:p>
        </p:txBody>
      </p:sp>
    </p:spTree>
    <p:extLst>
      <p:ext uri="{BB962C8B-B14F-4D97-AF65-F5344CB8AC3E}">
        <p14:creationId xmlns:p14="http://schemas.microsoft.com/office/powerpoint/2010/main" val="1286827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3.jpg"/><Relationship Id="rId5" Type="http://schemas.openxmlformats.org/officeDocument/2006/relationships/image" Target="../media/image1.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52B3F5AE-3DDB-4618-81A5-756FD85D2137}"/>
              </a:ext>
            </a:extLst>
          </p:cNvPr>
          <p:cNvSpPr/>
          <p:nvPr/>
        </p:nvSpPr>
        <p:spPr>
          <a:xfrm>
            <a:off x="0" y="0"/>
            <a:ext cx="6858000" cy="559584"/>
          </a:xfrm>
          <a:prstGeom prst="rect">
            <a:avLst/>
          </a:prstGeom>
          <a:solidFill>
            <a:srgbClr val="66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latin typeface="+mn-ea"/>
              <a:cs typeface="メイリオ" panose="020B0604030504040204" pitchFamily="50" charset="-128"/>
            </a:endParaRPr>
          </a:p>
        </p:txBody>
      </p:sp>
      <p:sp>
        <p:nvSpPr>
          <p:cNvPr id="5" name="タイトル 1">
            <a:extLst>
              <a:ext uri="{FF2B5EF4-FFF2-40B4-BE49-F238E27FC236}">
                <a16:creationId xmlns:a16="http://schemas.microsoft.com/office/drawing/2014/main" id="{691B555A-A7F7-4D5C-A2E8-3114E9FD3302}"/>
              </a:ext>
            </a:extLst>
          </p:cNvPr>
          <p:cNvSpPr txBox="1">
            <a:spLocks/>
          </p:cNvSpPr>
          <p:nvPr/>
        </p:nvSpPr>
        <p:spPr>
          <a:xfrm>
            <a:off x="395311" y="137900"/>
            <a:ext cx="9269597" cy="366375"/>
          </a:xfrm>
          <a:prstGeom prst="rect">
            <a:avLst/>
          </a:prstGeom>
        </p:spPr>
        <p:txBody>
          <a:bodyPr vert="horz" lIns="74295" tIns="37148" rIns="74295" bIns="37148"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950" b="1" dirty="0">
                <a:solidFill>
                  <a:schemeClr val="bg1"/>
                </a:solidFill>
                <a:latin typeface="+mn-ea"/>
                <a:ea typeface="+mn-ea"/>
                <a:cs typeface="メイリオ" panose="020B0604030504040204" pitchFamily="50" charset="-128"/>
              </a:rPr>
              <a:t>パリエトワ </a:t>
            </a:r>
            <a:r>
              <a:rPr lang="en-US" altLang="ja-JP" sz="1950" b="1" dirty="0">
                <a:solidFill>
                  <a:schemeClr val="bg1"/>
                </a:solidFill>
                <a:latin typeface="+mn-ea"/>
                <a:ea typeface="+mn-ea"/>
                <a:cs typeface="メイリオ" panose="020B0604030504040204" pitchFamily="50" charset="-128"/>
              </a:rPr>
              <a:t>(Paris et </a:t>
            </a:r>
            <a:r>
              <a:rPr lang="en-US" altLang="ja-JP" sz="1950" b="1" dirty="0" err="1">
                <a:solidFill>
                  <a:schemeClr val="bg1"/>
                </a:solidFill>
                <a:latin typeface="+mn-ea"/>
                <a:ea typeface="+mn-ea"/>
                <a:cs typeface="メイリオ" panose="020B0604030504040204" pitchFamily="50" charset="-128"/>
              </a:rPr>
              <a:t>toi</a:t>
            </a:r>
            <a:r>
              <a:rPr lang="en-US" altLang="ja-JP" sz="1950" b="1" dirty="0">
                <a:solidFill>
                  <a:schemeClr val="bg1"/>
                </a:solidFill>
                <a:latin typeface="+mn-ea"/>
                <a:ea typeface="+mn-ea"/>
                <a:cs typeface="メイリオ" panose="020B0604030504040204" pitchFamily="50" charset="-128"/>
              </a:rPr>
              <a:t>)</a:t>
            </a:r>
            <a:r>
              <a:rPr lang="ja-JP" altLang="en-US" sz="1950" b="1" dirty="0">
                <a:solidFill>
                  <a:schemeClr val="bg1"/>
                </a:solidFill>
                <a:latin typeface="+mn-ea"/>
                <a:ea typeface="+mn-ea"/>
                <a:cs typeface="メイリオ" panose="020B0604030504040204" pitchFamily="50" charset="-128"/>
              </a:rPr>
              <a:t>　</a:t>
            </a:r>
            <a:r>
              <a:rPr lang="en-US" altLang="ja-JP" sz="1950" b="1" dirty="0">
                <a:solidFill>
                  <a:schemeClr val="bg1"/>
                </a:solidFill>
                <a:latin typeface="+mn-ea"/>
                <a:ea typeface="+mn-ea"/>
                <a:cs typeface="メイリオ" panose="020B0604030504040204" pitchFamily="50" charset="-128"/>
              </a:rPr>
              <a:t>MEDIA STYLE</a:t>
            </a:r>
            <a:endParaRPr lang="ja-JP" altLang="en-US" sz="1950" b="1" dirty="0">
              <a:solidFill>
                <a:schemeClr val="bg1"/>
              </a:solidFill>
              <a:latin typeface="+mn-ea"/>
              <a:ea typeface="+mn-ea"/>
              <a:cs typeface="メイリオ" panose="020B0604030504040204" pitchFamily="50" charset="-128"/>
            </a:endParaRPr>
          </a:p>
        </p:txBody>
      </p:sp>
      <p:sp>
        <p:nvSpPr>
          <p:cNvPr id="7" name="楕円 6">
            <a:extLst>
              <a:ext uri="{FF2B5EF4-FFF2-40B4-BE49-F238E27FC236}">
                <a16:creationId xmlns:a16="http://schemas.microsoft.com/office/drawing/2014/main" id="{862F971D-E786-4750-BB5F-D81C31709208}"/>
              </a:ext>
            </a:extLst>
          </p:cNvPr>
          <p:cNvSpPr/>
          <p:nvPr/>
        </p:nvSpPr>
        <p:spPr>
          <a:xfrm>
            <a:off x="1036426" y="765491"/>
            <a:ext cx="2643888" cy="2643888"/>
          </a:xfrm>
          <a:prstGeom prst="ellipse">
            <a:avLst/>
          </a:prstGeom>
          <a:noFill/>
          <a:ln>
            <a:solidFill>
              <a:srgbClr val="66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FA3ECD0D-1220-4825-9626-558DEED05046}"/>
              </a:ext>
            </a:extLst>
          </p:cNvPr>
          <p:cNvSpPr txBox="1"/>
          <p:nvPr/>
        </p:nvSpPr>
        <p:spPr>
          <a:xfrm>
            <a:off x="1602959" y="1250967"/>
            <a:ext cx="1398588" cy="707886"/>
          </a:xfrm>
          <a:prstGeom prst="rect">
            <a:avLst/>
          </a:prstGeom>
          <a:noFill/>
        </p:spPr>
        <p:txBody>
          <a:bodyPr wrap="none" rtlCol="0">
            <a:spAutoFit/>
          </a:bodyPr>
          <a:lstStyle/>
          <a:p>
            <a:pPr algn="ctr"/>
            <a:r>
              <a:rPr kumimoji="1" lang="en-US" altLang="ja-JP" sz="2000" b="1" dirty="0"/>
              <a:t>Web media</a:t>
            </a:r>
            <a:br>
              <a:rPr kumimoji="1" lang="en-US" altLang="ja-JP" sz="2000" b="1" dirty="0"/>
            </a:br>
            <a:r>
              <a:rPr kumimoji="1" lang="en-US" altLang="ja-JP" sz="2000" b="1" dirty="0"/>
              <a:t>Paris et </a:t>
            </a:r>
            <a:r>
              <a:rPr kumimoji="1" lang="en-US" altLang="ja-JP" sz="2000" b="1" dirty="0" err="1"/>
              <a:t>toi</a:t>
            </a:r>
            <a:endParaRPr kumimoji="1" lang="en-US" altLang="ja-JP" sz="2000" b="1" dirty="0"/>
          </a:p>
        </p:txBody>
      </p:sp>
      <p:sp>
        <p:nvSpPr>
          <p:cNvPr id="13" name="楕円 12">
            <a:extLst>
              <a:ext uri="{FF2B5EF4-FFF2-40B4-BE49-F238E27FC236}">
                <a16:creationId xmlns:a16="http://schemas.microsoft.com/office/drawing/2014/main" id="{D0CE1CDE-8E09-4C27-B5F4-1633534E26C7}"/>
              </a:ext>
            </a:extLst>
          </p:cNvPr>
          <p:cNvSpPr/>
          <p:nvPr/>
        </p:nvSpPr>
        <p:spPr>
          <a:xfrm>
            <a:off x="3429000" y="1089511"/>
            <a:ext cx="2199044" cy="2199044"/>
          </a:xfrm>
          <a:prstGeom prst="ellipse">
            <a:avLst/>
          </a:prstGeom>
          <a:noFill/>
          <a:ln>
            <a:solidFill>
              <a:srgbClr val="66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0F60313D-38A3-4406-B1D1-66170BED857F}"/>
              </a:ext>
            </a:extLst>
          </p:cNvPr>
          <p:cNvSpPr txBox="1"/>
          <p:nvPr/>
        </p:nvSpPr>
        <p:spPr>
          <a:xfrm>
            <a:off x="4016202" y="1418681"/>
            <a:ext cx="1024639" cy="707886"/>
          </a:xfrm>
          <a:prstGeom prst="rect">
            <a:avLst/>
          </a:prstGeom>
          <a:noFill/>
        </p:spPr>
        <p:txBody>
          <a:bodyPr wrap="none" rtlCol="0">
            <a:spAutoFit/>
          </a:bodyPr>
          <a:lstStyle/>
          <a:p>
            <a:pPr algn="ctr"/>
            <a:r>
              <a:rPr kumimoji="1" lang="en-US" altLang="ja-JP" sz="2000" b="1"/>
              <a:t>Spin-off</a:t>
            </a:r>
          </a:p>
          <a:p>
            <a:pPr algn="ctr"/>
            <a:r>
              <a:rPr kumimoji="1" lang="en-US" altLang="ja-JP" sz="2000" b="1"/>
              <a:t> media</a:t>
            </a:r>
            <a:endParaRPr kumimoji="1" lang="en-US" altLang="ja-JP" sz="2000" b="1" dirty="0"/>
          </a:p>
        </p:txBody>
      </p:sp>
      <p:sp>
        <p:nvSpPr>
          <p:cNvPr id="15" name="楕円 14">
            <a:extLst>
              <a:ext uri="{FF2B5EF4-FFF2-40B4-BE49-F238E27FC236}">
                <a16:creationId xmlns:a16="http://schemas.microsoft.com/office/drawing/2014/main" id="{F0C95364-F575-4FA4-A950-4D22E7841FBA}"/>
              </a:ext>
            </a:extLst>
          </p:cNvPr>
          <p:cNvSpPr/>
          <p:nvPr/>
        </p:nvSpPr>
        <p:spPr>
          <a:xfrm>
            <a:off x="2489887" y="2668432"/>
            <a:ext cx="2199044" cy="2199044"/>
          </a:xfrm>
          <a:prstGeom prst="ellipse">
            <a:avLst/>
          </a:prstGeom>
          <a:noFill/>
          <a:ln>
            <a:solidFill>
              <a:srgbClr val="66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A30CE319-0EAF-4027-BBD1-7ABC99720ED5}"/>
              </a:ext>
            </a:extLst>
          </p:cNvPr>
          <p:cNvSpPr txBox="1"/>
          <p:nvPr/>
        </p:nvSpPr>
        <p:spPr>
          <a:xfrm>
            <a:off x="2607786" y="3402338"/>
            <a:ext cx="2018501" cy="928075"/>
          </a:xfrm>
          <a:prstGeom prst="rect">
            <a:avLst/>
          </a:prstGeom>
          <a:noFill/>
        </p:spPr>
        <p:txBody>
          <a:bodyPr wrap="none" rtlCol="0">
            <a:spAutoFit/>
          </a:bodyPr>
          <a:lstStyle/>
          <a:p>
            <a:pPr algn="ctr">
              <a:lnSpc>
                <a:spcPct val="120000"/>
              </a:lnSpc>
            </a:pPr>
            <a:r>
              <a:rPr kumimoji="1" lang="en-US" altLang="ja-JP" sz="2000" b="1" dirty="0"/>
              <a:t>Event</a:t>
            </a:r>
          </a:p>
          <a:p>
            <a:pPr algn="ctr">
              <a:lnSpc>
                <a:spcPct val="120000"/>
              </a:lnSpc>
            </a:pPr>
            <a:r>
              <a:rPr kumimoji="1" lang="ja-JP" altLang="en-US" sz="1300" dirty="0"/>
              <a:t>企業タイアップイベント</a:t>
            </a:r>
            <a:endParaRPr kumimoji="1" lang="en-US" altLang="ja-JP" sz="1300" dirty="0"/>
          </a:p>
          <a:p>
            <a:pPr algn="ctr">
              <a:lnSpc>
                <a:spcPct val="120000"/>
              </a:lnSpc>
            </a:pPr>
            <a:r>
              <a:rPr kumimoji="1" lang="ja-JP" altLang="en-US" sz="1300" dirty="0"/>
              <a:t>パリ交流会　など</a:t>
            </a:r>
          </a:p>
        </p:txBody>
      </p:sp>
      <p:sp>
        <p:nvSpPr>
          <p:cNvPr id="19" name="テキスト ボックス 18">
            <a:extLst>
              <a:ext uri="{FF2B5EF4-FFF2-40B4-BE49-F238E27FC236}">
                <a16:creationId xmlns:a16="http://schemas.microsoft.com/office/drawing/2014/main" id="{99A015F7-5547-4E83-9746-FC1AEFCDEE71}"/>
              </a:ext>
            </a:extLst>
          </p:cNvPr>
          <p:cNvSpPr txBox="1"/>
          <p:nvPr/>
        </p:nvSpPr>
        <p:spPr>
          <a:xfrm>
            <a:off x="775373" y="5109527"/>
            <a:ext cx="800219" cy="338554"/>
          </a:xfrm>
          <a:prstGeom prst="rect">
            <a:avLst/>
          </a:prstGeom>
          <a:noFill/>
        </p:spPr>
        <p:txBody>
          <a:bodyPr wrap="none" rtlCol="0">
            <a:spAutoFit/>
          </a:bodyPr>
          <a:lstStyle/>
          <a:p>
            <a:r>
              <a:rPr lang="ja-JP" altLang="en-US" sz="1600" b="1" dirty="0">
                <a:latin typeface="+mn-ea"/>
                <a:cs typeface="メイリオ" panose="020B0604030504040204" pitchFamily="50" charset="-128"/>
              </a:rPr>
              <a:t>閲覧国</a:t>
            </a:r>
            <a:endParaRPr lang="en-US" altLang="ja-JP" sz="1600" b="1" dirty="0">
              <a:latin typeface="+mn-ea"/>
              <a:cs typeface="メイリオ" panose="020B0604030504040204" pitchFamily="50" charset="-128"/>
            </a:endParaRPr>
          </a:p>
        </p:txBody>
      </p:sp>
      <p:pic>
        <p:nvPicPr>
          <p:cNvPr id="20" name="図 19">
            <a:extLst>
              <a:ext uri="{FF2B5EF4-FFF2-40B4-BE49-F238E27FC236}">
                <a16:creationId xmlns:a16="http://schemas.microsoft.com/office/drawing/2014/main" id="{4088B7A9-56C2-4AF4-AB12-73C8052EBA54}"/>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34861" y="5075411"/>
            <a:ext cx="374904" cy="374904"/>
          </a:xfrm>
          <a:prstGeom prst="rect">
            <a:avLst/>
          </a:prstGeom>
        </p:spPr>
      </p:pic>
      <p:graphicFrame>
        <p:nvGraphicFramePr>
          <p:cNvPr id="22" name="オブジェクト 21">
            <a:extLst>
              <a:ext uri="{FF2B5EF4-FFF2-40B4-BE49-F238E27FC236}">
                <a16:creationId xmlns:a16="http://schemas.microsoft.com/office/drawing/2014/main" id="{3F2AD2FD-5FD7-490B-8F28-0F51AB2D559D}"/>
              </a:ext>
            </a:extLst>
          </p:cNvPr>
          <p:cNvGraphicFramePr>
            <a:graphicFrameLocks noChangeAspect="1"/>
          </p:cNvGraphicFramePr>
          <p:nvPr>
            <p:extLst>
              <p:ext uri="{D42A27DB-BD31-4B8C-83A1-F6EECF244321}">
                <p14:modId xmlns:p14="http://schemas.microsoft.com/office/powerpoint/2010/main" val="2655215709"/>
              </p:ext>
            </p:extLst>
          </p:nvPr>
        </p:nvGraphicFramePr>
        <p:xfrm>
          <a:off x="444734" y="6010479"/>
          <a:ext cx="815164" cy="449172"/>
        </p:xfrm>
        <a:graphic>
          <a:graphicData uri="http://schemas.openxmlformats.org/presentationml/2006/ole">
            <mc:AlternateContent xmlns:mc="http://schemas.openxmlformats.org/markup-compatibility/2006">
              <mc:Choice xmlns:v="urn:schemas-microsoft-com:vml" Requires="v">
                <p:oleObj spid="_x0000_s1033" name="Image" r:id="rId4" imgW="1244160" imgH="685440" progId="Photoshop.Image.12">
                  <p:embed/>
                </p:oleObj>
              </mc:Choice>
              <mc:Fallback>
                <p:oleObj name="Image" r:id="rId4" imgW="1244160" imgH="685440" progId="Photoshop.Image.12">
                  <p:embed/>
                  <p:pic>
                    <p:nvPicPr>
                      <p:cNvPr id="39" name="オブジェクト 38">
                        <a:extLst>
                          <a:ext uri="{FF2B5EF4-FFF2-40B4-BE49-F238E27FC236}">
                            <a16:creationId xmlns:a16="http://schemas.microsoft.com/office/drawing/2014/main" id="{08169A32-0890-4D6E-9BBE-D3012B9EC68C}"/>
                          </a:ext>
                        </a:extLst>
                      </p:cNvPr>
                      <p:cNvPicPr/>
                      <p:nvPr/>
                    </p:nvPicPr>
                    <p:blipFill>
                      <a:blip r:embed="rId5"/>
                      <a:stretch>
                        <a:fillRect/>
                      </a:stretch>
                    </p:blipFill>
                    <p:spPr>
                      <a:xfrm>
                        <a:off x="444734" y="6010479"/>
                        <a:ext cx="815164" cy="449172"/>
                      </a:xfrm>
                      <a:prstGeom prst="rect">
                        <a:avLst/>
                      </a:prstGeom>
                    </p:spPr>
                  </p:pic>
                </p:oleObj>
              </mc:Fallback>
            </mc:AlternateContent>
          </a:graphicData>
        </a:graphic>
      </p:graphicFrame>
      <p:pic>
        <p:nvPicPr>
          <p:cNvPr id="23" name="図 22">
            <a:extLst>
              <a:ext uri="{FF2B5EF4-FFF2-40B4-BE49-F238E27FC236}">
                <a16:creationId xmlns:a16="http://schemas.microsoft.com/office/drawing/2014/main" id="{5CDFE61F-9360-4A53-A6D9-7EC15AE582BB}"/>
              </a:ext>
            </a:extLst>
          </p:cNvPr>
          <p:cNvPicPr>
            <a:picLocks noChangeAspect="1"/>
          </p:cNvPicPr>
          <p:nvPr/>
        </p:nvPicPr>
        <p:blipFill>
          <a:blip r:embed="rId6"/>
          <a:stretch>
            <a:fillRect/>
          </a:stretch>
        </p:blipFill>
        <p:spPr>
          <a:xfrm>
            <a:off x="1364145" y="5575429"/>
            <a:ext cx="1322304" cy="1260869"/>
          </a:xfrm>
          <a:prstGeom prst="rect">
            <a:avLst/>
          </a:prstGeom>
        </p:spPr>
      </p:pic>
      <p:sp>
        <p:nvSpPr>
          <p:cNvPr id="24" name="テキスト ボックス 23">
            <a:extLst>
              <a:ext uri="{FF2B5EF4-FFF2-40B4-BE49-F238E27FC236}">
                <a16:creationId xmlns:a16="http://schemas.microsoft.com/office/drawing/2014/main" id="{164D2D13-DC95-467B-BECE-F713443E9FB8}"/>
              </a:ext>
            </a:extLst>
          </p:cNvPr>
          <p:cNvSpPr txBox="1"/>
          <p:nvPr/>
        </p:nvSpPr>
        <p:spPr>
          <a:xfrm>
            <a:off x="3562523" y="5158901"/>
            <a:ext cx="1415772" cy="338554"/>
          </a:xfrm>
          <a:prstGeom prst="rect">
            <a:avLst/>
          </a:prstGeom>
          <a:noFill/>
        </p:spPr>
        <p:txBody>
          <a:bodyPr wrap="none" rtlCol="0">
            <a:spAutoFit/>
          </a:bodyPr>
          <a:lstStyle/>
          <a:p>
            <a:r>
              <a:rPr lang="ja-JP" altLang="en-US" sz="1600" b="1" dirty="0">
                <a:latin typeface="+mn-ea"/>
                <a:cs typeface="メイリオ" panose="020B0604030504040204" pitchFamily="50" charset="-128"/>
              </a:rPr>
              <a:t>年齢層（歳）</a:t>
            </a:r>
            <a:endParaRPr lang="en-US" altLang="ja-JP" sz="1600" b="1" dirty="0">
              <a:latin typeface="+mn-ea"/>
              <a:cs typeface="メイリオ" panose="020B0604030504040204" pitchFamily="50" charset="-128"/>
            </a:endParaRPr>
          </a:p>
        </p:txBody>
      </p:sp>
      <p:sp>
        <p:nvSpPr>
          <p:cNvPr id="25" name="テキスト ボックス 24">
            <a:extLst>
              <a:ext uri="{FF2B5EF4-FFF2-40B4-BE49-F238E27FC236}">
                <a16:creationId xmlns:a16="http://schemas.microsoft.com/office/drawing/2014/main" id="{9FE2CA28-E049-459D-B7F6-59D39A4C4E20}"/>
              </a:ext>
            </a:extLst>
          </p:cNvPr>
          <p:cNvSpPr txBox="1"/>
          <p:nvPr/>
        </p:nvSpPr>
        <p:spPr>
          <a:xfrm>
            <a:off x="3222794" y="5885808"/>
            <a:ext cx="1285929" cy="1143005"/>
          </a:xfrm>
          <a:prstGeom prst="rect">
            <a:avLst/>
          </a:prstGeom>
          <a:noFill/>
        </p:spPr>
        <p:txBody>
          <a:bodyPr wrap="none" rtlCol="0">
            <a:spAutoFit/>
          </a:bodyPr>
          <a:lstStyle/>
          <a:p>
            <a:r>
              <a:rPr lang="en-US" altLang="ja-JP" sz="1138" dirty="0">
                <a:latin typeface="+mn-ea"/>
                <a:cs typeface="メイリオ" panose="020B0604030504040204" pitchFamily="50" charset="-128"/>
              </a:rPr>
              <a:t>25-34 </a:t>
            </a:r>
            <a:r>
              <a:rPr lang="ja-JP" altLang="en-US" sz="1138" dirty="0">
                <a:latin typeface="+mn-ea"/>
                <a:cs typeface="メイリオ" panose="020B0604030504040204" pitchFamily="50" charset="-128"/>
              </a:rPr>
              <a:t>：</a:t>
            </a:r>
            <a:r>
              <a:rPr lang="en-US" altLang="ja-JP" sz="1138" dirty="0">
                <a:latin typeface="+mn-ea"/>
                <a:cs typeface="メイリオ" panose="020B0604030504040204" pitchFamily="50" charset="-128"/>
              </a:rPr>
              <a:t>31.16 %</a:t>
            </a:r>
          </a:p>
          <a:p>
            <a:r>
              <a:rPr lang="en-US" altLang="ja-JP" sz="1138" dirty="0">
                <a:latin typeface="+mn-ea"/>
                <a:cs typeface="メイリオ" panose="020B0604030504040204" pitchFamily="50" charset="-128"/>
              </a:rPr>
              <a:t>35-44 </a:t>
            </a:r>
            <a:r>
              <a:rPr lang="ja-JP" altLang="en-US" sz="1138" dirty="0">
                <a:latin typeface="+mn-ea"/>
                <a:cs typeface="メイリオ" panose="020B0604030504040204" pitchFamily="50" charset="-128"/>
              </a:rPr>
              <a:t>：</a:t>
            </a:r>
            <a:r>
              <a:rPr lang="en-US" altLang="ja-JP" sz="1138" dirty="0">
                <a:latin typeface="+mn-ea"/>
                <a:cs typeface="メイリオ" panose="020B0604030504040204" pitchFamily="50" charset="-128"/>
              </a:rPr>
              <a:t>29.53 %</a:t>
            </a:r>
          </a:p>
          <a:p>
            <a:r>
              <a:rPr lang="en-US" altLang="ja-JP" sz="1138" dirty="0">
                <a:latin typeface="+mn-ea"/>
                <a:cs typeface="メイリオ" panose="020B0604030504040204" pitchFamily="50" charset="-128"/>
              </a:rPr>
              <a:t>45-54 </a:t>
            </a:r>
            <a:r>
              <a:rPr lang="ja-JP" altLang="en-US" sz="1138" dirty="0">
                <a:latin typeface="+mn-ea"/>
                <a:cs typeface="メイリオ" panose="020B0604030504040204" pitchFamily="50" charset="-128"/>
              </a:rPr>
              <a:t>：</a:t>
            </a:r>
            <a:r>
              <a:rPr lang="en-US" altLang="ja-JP" sz="1138" dirty="0">
                <a:latin typeface="+mn-ea"/>
                <a:cs typeface="メイリオ" panose="020B0604030504040204" pitchFamily="50" charset="-128"/>
              </a:rPr>
              <a:t>15.34 %</a:t>
            </a:r>
          </a:p>
          <a:p>
            <a:r>
              <a:rPr lang="en-US" altLang="ja-JP" sz="1138" dirty="0">
                <a:latin typeface="+mn-ea"/>
                <a:cs typeface="メイリオ" panose="020B0604030504040204" pitchFamily="50" charset="-128"/>
              </a:rPr>
              <a:t>18-24 </a:t>
            </a:r>
            <a:r>
              <a:rPr lang="ja-JP" altLang="en-US" sz="1138" dirty="0">
                <a:latin typeface="+mn-ea"/>
                <a:cs typeface="メイリオ" panose="020B0604030504040204" pitchFamily="50" charset="-128"/>
              </a:rPr>
              <a:t>：</a:t>
            </a:r>
            <a:r>
              <a:rPr lang="en-US" altLang="ja-JP" sz="1138" dirty="0">
                <a:latin typeface="+mn-ea"/>
                <a:cs typeface="メイリオ" panose="020B0604030504040204" pitchFamily="50" charset="-128"/>
              </a:rPr>
              <a:t>11.05 %</a:t>
            </a:r>
          </a:p>
          <a:p>
            <a:r>
              <a:rPr lang="en-US" altLang="ja-JP" sz="1138" dirty="0">
                <a:latin typeface="+mn-ea"/>
                <a:cs typeface="メイリオ" panose="020B0604030504040204" pitchFamily="50" charset="-128"/>
              </a:rPr>
              <a:t>55-64 </a:t>
            </a:r>
            <a:r>
              <a:rPr lang="ja-JP" altLang="en-US" sz="1138" dirty="0">
                <a:latin typeface="+mn-ea"/>
                <a:cs typeface="メイリオ" panose="020B0604030504040204" pitchFamily="50" charset="-128"/>
              </a:rPr>
              <a:t>： </a:t>
            </a:r>
            <a:r>
              <a:rPr lang="en-US" altLang="ja-JP" sz="1138" dirty="0">
                <a:latin typeface="+mn-ea"/>
                <a:cs typeface="メイリオ" panose="020B0604030504040204" pitchFamily="50" charset="-128"/>
              </a:rPr>
              <a:t>8.91 %</a:t>
            </a:r>
          </a:p>
          <a:p>
            <a:r>
              <a:rPr lang="en-US" altLang="ja-JP" sz="1138" dirty="0">
                <a:latin typeface="+mn-ea"/>
                <a:cs typeface="メイリオ" panose="020B0604030504040204" pitchFamily="50" charset="-128"/>
              </a:rPr>
              <a:t>65+    : </a:t>
            </a:r>
            <a:r>
              <a:rPr lang="ja-JP" altLang="en-US" sz="1138" dirty="0">
                <a:latin typeface="+mn-ea"/>
                <a:cs typeface="メイリオ" panose="020B0604030504040204" pitchFamily="50" charset="-128"/>
              </a:rPr>
              <a:t> </a:t>
            </a:r>
            <a:r>
              <a:rPr lang="en-US" altLang="ja-JP" sz="1138" dirty="0">
                <a:latin typeface="+mn-ea"/>
                <a:cs typeface="メイリオ" panose="020B0604030504040204" pitchFamily="50" charset="-128"/>
              </a:rPr>
              <a:t>4.01 %</a:t>
            </a:r>
          </a:p>
        </p:txBody>
      </p:sp>
      <p:sp>
        <p:nvSpPr>
          <p:cNvPr id="26" name="テキスト ボックス 25">
            <a:extLst>
              <a:ext uri="{FF2B5EF4-FFF2-40B4-BE49-F238E27FC236}">
                <a16:creationId xmlns:a16="http://schemas.microsoft.com/office/drawing/2014/main" id="{DFDBFFF2-3D6E-4407-BCA4-D4EFE7B5AF07}"/>
              </a:ext>
            </a:extLst>
          </p:cNvPr>
          <p:cNvSpPr txBox="1"/>
          <p:nvPr/>
        </p:nvSpPr>
        <p:spPr>
          <a:xfrm>
            <a:off x="3219197" y="5529066"/>
            <a:ext cx="3021981" cy="269304"/>
          </a:xfrm>
          <a:prstGeom prst="rect">
            <a:avLst/>
          </a:prstGeom>
          <a:noFill/>
        </p:spPr>
        <p:txBody>
          <a:bodyPr wrap="none" rtlCol="0">
            <a:spAutoFit/>
          </a:bodyPr>
          <a:lstStyle/>
          <a:p>
            <a:r>
              <a:rPr lang="en-US" altLang="ja-JP" sz="1150" dirty="0">
                <a:latin typeface="+mn-ea"/>
                <a:cs typeface="メイリオ" panose="020B0604030504040204" pitchFamily="50" charset="-128"/>
              </a:rPr>
              <a:t>30</a:t>
            </a:r>
            <a:r>
              <a:rPr lang="ja-JP" altLang="en-US" sz="1150" dirty="0">
                <a:latin typeface="+mn-ea"/>
                <a:cs typeface="メイリオ" panose="020B0604030504040204" pitchFamily="50" charset="-128"/>
              </a:rPr>
              <a:t>代前後の方々に多く閲覧されています。</a:t>
            </a:r>
          </a:p>
        </p:txBody>
      </p:sp>
      <p:pic>
        <p:nvPicPr>
          <p:cNvPr id="27" name="図 26">
            <a:extLst>
              <a:ext uri="{FF2B5EF4-FFF2-40B4-BE49-F238E27FC236}">
                <a16:creationId xmlns:a16="http://schemas.microsoft.com/office/drawing/2014/main" id="{814318B2-A03B-4383-BDF0-AD05D853A29D}"/>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219195" y="5092136"/>
            <a:ext cx="374904" cy="374904"/>
          </a:xfrm>
          <a:prstGeom prst="rect">
            <a:avLst/>
          </a:prstGeom>
        </p:spPr>
      </p:pic>
      <p:pic>
        <p:nvPicPr>
          <p:cNvPr id="28" name="図 27">
            <a:extLst>
              <a:ext uri="{FF2B5EF4-FFF2-40B4-BE49-F238E27FC236}">
                <a16:creationId xmlns:a16="http://schemas.microsoft.com/office/drawing/2014/main" id="{BDC52A01-BF39-4DDF-A120-8E32E1E5592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607790" y="5768196"/>
            <a:ext cx="1297186" cy="1278743"/>
          </a:xfrm>
          <a:prstGeom prst="rect">
            <a:avLst/>
          </a:prstGeom>
        </p:spPr>
      </p:pic>
      <p:sp>
        <p:nvSpPr>
          <p:cNvPr id="29" name="テキスト ボックス 28">
            <a:extLst>
              <a:ext uri="{FF2B5EF4-FFF2-40B4-BE49-F238E27FC236}">
                <a16:creationId xmlns:a16="http://schemas.microsoft.com/office/drawing/2014/main" id="{03935457-2975-4A0D-A4CE-40D084AED528}"/>
              </a:ext>
            </a:extLst>
          </p:cNvPr>
          <p:cNvSpPr txBox="1"/>
          <p:nvPr/>
        </p:nvSpPr>
        <p:spPr>
          <a:xfrm>
            <a:off x="3219195" y="7028813"/>
            <a:ext cx="1864788" cy="246221"/>
          </a:xfrm>
          <a:prstGeom prst="rect">
            <a:avLst/>
          </a:prstGeom>
          <a:noFill/>
        </p:spPr>
        <p:txBody>
          <a:bodyPr wrap="square" rtlCol="0">
            <a:spAutoFit/>
          </a:bodyPr>
          <a:lstStyle/>
          <a:p>
            <a:r>
              <a:rPr lang="en-US" altLang="ja-JP" sz="1000" dirty="0">
                <a:latin typeface="+mn-ea"/>
                <a:cs typeface="メイリオ" panose="020B0604030504040204" pitchFamily="50" charset="-128"/>
              </a:rPr>
              <a:t>※ Google Analytics </a:t>
            </a:r>
            <a:r>
              <a:rPr lang="ja-JP" altLang="en-US" sz="1000" dirty="0">
                <a:latin typeface="+mn-ea"/>
                <a:cs typeface="メイリオ" panose="020B0604030504040204" pitchFamily="50" charset="-128"/>
              </a:rPr>
              <a:t>調べ</a:t>
            </a:r>
            <a:r>
              <a:rPr lang="en-US" altLang="ja-JP" sz="1000" dirty="0">
                <a:latin typeface="+mn-ea"/>
                <a:cs typeface="メイリオ" panose="020B0604030504040204" pitchFamily="50" charset="-128"/>
              </a:rPr>
              <a:t> </a:t>
            </a:r>
          </a:p>
        </p:txBody>
      </p:sp>
      <p:sp>
        <p:nvSpPr>
          <p:cNvPr id="30" name="テキスト ボックス 29">
            <a:extLst>
              <a:ext uri="{FF2B5EF4-FFF2-40B4-BE49-F238E27FC236}">
                <a16:creationId xmlns:a16="http://schemas.microsoft.com/office/drawing/2014/main" id="{5BE85565-91C2-48FD-9D23-1114C770E44C}"/>
              </a:ext>
            </a:extLst>
          </p:cNvPr>
          <p:cNvSpPr txBox="1"/>
          <p:nvPr/>
        </p:nvSpPr>
        <p:spPr>
          <a:xfrm>
            <a:off x="781645" y="8135047"/>
            <a:ext cx="1826141" cy="338554"/>
          </a:xfrm>
          <a:prstGeom prst="rect">
            <a:avLst/>
          </a:prstGeom>
          <a:noFill/>
        </p:spPr>
        <p:txBody>
          <a:bodyPr wrap="none" rtlCol="0">
            <a:spAutoFit/>
          </a:bodyPr>
          <a:lstStyle/>
          <a:p>
            <a:r>
              <a:rPr lang="ja-JP" altLang="en-US" sz="1600" b="1" dirty="0">
                <a:latin typeface="+mn-ea"/>
                <a:cs typeface="メイリオ" panose="020B0604030504040204" pitchFamily="50" charset="-128"/>
              </a:rPr>
              <a:t>エトワユーザー層</a:t>
            </a:r>
            <a:endParaRPr lang="en-US" altLang="ja-JP" sz="1600" b="1" dirty="0">
              <a:latin typeface="+mn-ea"/>
              <a:cs typeface="メイリオ" panose="020B0604030504040204" pitchFamily="50" charset="-128"/>
            </a:endParaRPr>
          </a:p>
        </p:txBody>
      </p:sp>
      <p:pic>
        <p:nvPicPr>
          <p:cNvPr id="31" name="図 30">
            <a:extLst>
              <a:ext uri="{FF2B5EF4-FFF2-40B4-BE49-F238E27FC236}">
                <a16:creationId xmlns:a16="http://schemas.microsoft.com/office/drawing/2014/main" id="{2B95830A-4784-4709-840C-A352491E2A69}"/>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44734" y="8100931"/>
            <a:ext cx="374904" cy="374904"/>
          </a:xfrm>
          <a:prstGeom prst="rect">
            <a:avLst/>
          </a:prstGeom>
        </p:spPr>
      </p:pic>
      <p:sp>
        <p:nvSpPr>
          <p:cNvPr id="32" name="テキスト ボックス 31">
            <a:extLst>
              <a:ext uri="{FF2B5EF4-FFF2-40B4-BE49-F238E27FC236}">
                <a16:creationId xmlns:a16="http://schemas.microsoft.com/office/drawing/2014/main" id="{CCDC0A6F-7DD1-44CD-8C99-DE4367714975}"/>
              </a:ext>
            </a:extLst>
          </p:cNvPr>
          <p:cNvSpPr txBox="1"/>
          <p:nvPr/>
        </p:nvSpPr>
        <p:spPr>
          <a:xfrm>
            <a:off x="444735" y="8578182"/>
            <a:ext cx="6112364" cy="977191"/>
          </a:xfrm>
          <a:prstGeom prst="rect">
            <a:avLst/>
          </a:prstGeom>
          <a:noFill/>
        </p:spPr>
        <p:txBody>
          <a:bodyPr wrap="square" rtlCol="0">
            <a:spAutoFit/>
          </a:bodyPr>
          <a:lstStyle/>
          <a:p>
            <a:r>
              <a:rPr lang="ja-JP" altLang="en-US" sz="1150" dirty="0">
                <a:latin typeface="+mn-ea"/>
                <a:cs typeface="メイリオ" panose="020B0604030504040204" pitchFamily="50" charset="-128"/>
              </a:rPr>
              <a:t>「パリに住んでみたいけどどうしよう？」「これからパリに行くけど、こんなことが不安」という日本からのユーザーや現在フランスで生活していてフランスの働き方や育児に関心の高い</a:t>
            </a:r>
            <a:r>
              <a:rPr lang="en-US" altLang="ja-JP" sz="1150" dirty="0">
                <a:latin typeface="+mn-ea"/>
                <a:cs typeface="メイリオ" panose="020B0604030504040204" pitchFamily="50" charset="-128"/>
              </a:rPr>
              <a:t>30</a:t>
            </a:r>
            <a:r>
              <a:rPr lang="ja-JP" altLang="en-US" sz="1150" dirty="0">
                <a:latin typeface="+mn-ea"/>
                <a:cs typeface="メイリオ" panose="020B0604030504040204" pitchFamily="50" charset="-128"/>
              </a:rPr>
              <a:t>代前後の</a:t>
            </a:r>
            <a:r>
              <a:rPr lang="ja-JP" altLang="en-US" sz="1150" b="1" u="sng" dirty="0">
                <a:latin typeface="+mn-ea"/>
                <a:cs typeface="メイリオ" panose="020B0604030504040204" pitchFamily="50" charset="-128"/>
              </a:rPr>
              <a:t>女性</a:t>
            </a:r>
            <a:r>
              <a:rPr lang="ja-JP" altLang="en-US" sz="1150" dirty="0">
                <a:latin typeface="+mn-ea"/>
                <a:cs typeface="メイリオ" panose="020B0604030504040204" pitchFamily="50" charset="-128"/>
              </a:rPr>
              <a:t>を中心です。</a:t>
            </a:r>
            <a:endParaRPr lang="en-US" altLang="ja-JP" sz="1150" dirty="0">
              <a:latin typeface="+mn-ea"/>
              <a:cs typeface="メイリオ" panose="020B0604030504040204" pitchFamily="50" charset="-128"/>
            </a:endParaRPr>
          </a:p>
          <a:p>
            <a:br>
              <a:rPr lang="en-US" altLang="ja-JP" sz="1150" dirty="0">
                <a:latin typeface="+mn-ea"/>
                <a:cs typeface="メイリオ" panose="020B0604030504040204" pitchFamily="50" charset="-128"/>
              </a:rPr>
            </a:br>
            <a:r>
              <a:rPr lang="ja-JP" altLang="en-US" sz="1150" dirty="0">
                <a:latin typeface="+mn-ea"/>
                <a:cs typeface="メイリオ" panose="020B0604030504040204" pitchFamily="50" charset="-128"/>
              </a:rPr>
              <a:t>どちらも生活に役立つ、賢い情報を求めています。</a:t>
            </a:r>
            <a:endParaRPr lang="en-US" altLang="ja-JP" sz="1150" dirty="0">
              <a:latin typeface="+mn-ea"/>
              <a:cs typeface="メイリオ" panose="020B0604030504040204" pitchFamily="50" charset="-128"/>
            </a:endParaRPr>
          </a:p>
        </p:txBody>
      </p:sp>
      <p:sp>
        <p:nvSpPr>
          <p:cNvPr id="34" name="テキスト ボックス 33">
            <a:extLst>
              <a:ext uri="{FF2B5EF4-FFF2-40B4-BE49-F238E27FC236}">
                <a16:creationId xmlns:a16="http://schemas.microsoft.com/office/drawing/2014/main" id="{C779C565-BC88-4591-BCC7-556FA41F76EB}"/>
              </a:ext>
            </a:extLst>
          </p:cNvPr>
          <p:cNvSpPr txBox="1"/>
          <p:nvPr/>
        </p:nvSpPr>
        <p:spPr>
          <a:xfrm>
            <a:off x="1126290" y="2041262"/>
            <a:ext cx="2351926" cy="798808"/>
          </a:xfrm>
          <a:prstGeom prst="rect">
            <a:avLst/>
          </a:prstGeom>
          <a:noFill/>
        </p:spPr>
        <p:txBody>
          <a:bodyPr wrap="none" rtlCol="0">
            <a:spAutoFit/>
          </a:bodyPr>
          <a:lstStyle/>
          <a:p>
            <a:pPr algn="ctr">
              <a:lnSpc>
                <a:spcPct val="120000"/>
              </a:lnSpc>
            </a:pPr>
            <a:r>
              <a:rPr kumimoji="1" lang="ja-JP" altLang="en-US" sz="1300" dirty="0"/>
              <a:t>フランスを愛する人々の為の</a:t>
            </a:r>
            <a:endParaRPr kumimoji="1" lang="en-US" altLang="ja-JP" sz="1300" dirty="0"/>
          </a:p>
          <a:p>
            <a:pPr algn="ctr">
              <a:lnSpc>
                <a:spcPct val="120000"/>
              </a:lnSpc>
            </a:pPr>
            <a:r>
              <a:rPr kumimoji="1" lang="ja-JP" altLang="en-US" sz="1300" dirty="0"/>
              <a:t>ウェブメディア</a:t>
            </a:r>
            <a:endParaRPr kumimoji="1" lang="en-US" altLang="ja-JP" sz="1300" dirty="0"/>
          </a:p>
          <a:p>
            <a:pPr algn="ctr">
              <a:lnSpc>
                <a:spcPct val="120000"/>
              </a:lnSpc>
            </a:pPr>
            <a:r>
              <a:rPr kumimoji="1" lang="ja-JP" altLang="en-US" sz="1300" dirty="0"/>
              <a:t>生活便利情報など</a:t>
            </a:r>
          </a:p>
        </p:txBody>
      </p:sp>
      <p:sp>
        <p:nvSpPr>
          <p:cNvPr id="35" name="テキスト ボックス 34">
            <a:extLst>
              <a:ext uri="{FF2B5EF4-FFF2-40B4-BE49-F238E27FC236}">
                <a16:creationId xmlns:a16="http://schemas.microsoft.com/office/drawing/2014/main" id="{6B7B2093-E914-4B3B-86B1-926BC8DD5F4A}"/>
              </a:ext>
            </a:extLst>
          </p:cNvPr>
          <p:cNvSpPr txBox="1"/>
          <p:nvPr/>
        </p:nvSpPr>
        <p:spPr>
          <a:xfrm>
            <a:off x="3769340" y="2129880"/>
            <a:ext cx="1518364" cy="558743"/>
          </a:xfrm>
          <a:prstGeom prst="rect">
            <a:avLst/>
          </a:prstGeom>
          <a:noFill/>
        </p:spPr>
        <p:txBody>
          <a:bodyPr wrap="none" rtlCol="0">
            <a:spAutoFit/>
          </a:bodyPr>
          <a:lstStyle/>
          <a:p>
            <a:pPr algn="ctr">
              <a:lnSpc>
                <a:spcPct val="120000"/>
              </a:lnSpc>
            </a:pPr>
            <a:r>
              <a:rPr kumimoji="1" lang="ja-JP" altLang="en-US" sz="1300" dirty="0"/>
              <a:t>トラベルエトワ</a:t>
            </a:r>
            <a:endParaRPr kumimoji="1" lang="en-US" altLang="ja-JP" sz="1300"/>
          </a:p>
          <a:p>
            <a:pPr algn="ctr">
              <a:lnSpc>
                <a:spcPct val="120000"/>
              </a:lnSpc>
            </a:pPr>
            <a:r>
              <a:rPr kumimoji="1" lang="ja-JP" altLang="en-US" sz="1300"/>
              <a:t>キッズエトワ</a:t>
            </a:r>
            <a:r>
              <a:rPr kumimoji="1" lang="ja-JP" altLang="en-US" sz="1300" dirty="0"/>
              <a:t>など</a:t>
            </a:r>
          </a:p>
        </p:txBody>
      </p:sp>
      <p:sp>
        <p:nvSpPr>
          <p:cNvPr id="36" name="テキスト ボックス 35">
            <a:extLst>
              <a:ext uri="{FF2B5EF4-FFF2-40B4-BE49-F238E27FC236}">
                <a16:creationId xmlns:a16="http://schemas.microsoft.com/office/drawing/2014/main" id="{D6783567-120E-40E1-B1D9-BF77D68CD239}"/>
              </a:ext>
            </a:extLst>
          </p:cNvPr>
          <p:cNvSpPr txBox="1"/>
          <p:nvPr/>
        </p:nvSpPr>
        <p:spPr>
          <a:xfrm>
            <a:off x="429865" y="5081501"/>
            <a:ext cx="184731" cy="338554"/>
          </a:xfrm>
          <a:prstGeom prst="rect">
            <a:avLst/>
          </a:prstGeom>
          <a:noFill/>
        </p:spPr>
        <p:txBody>
          <a:bodyPr wrap="none" rtlCol="0">
            <a:spAutoFit/>
          </a:bodyPr>
          <a:lstStyle/>
          <a:p>
            <a:endParaRPr lang="en-US" altLang="ja-JP" sz="1600" b="1" dirty="0">
              <a:latin typeface="+mn-ea"/>
              <a:cs typeface="メイリオ" panose="020B0604030504040204" pitchFamily="50" charset="-128"/>
            </a:endParaRPr>
          </a:p>
        </p:txBody>
      </p:sp>
      <p:sp>
        <p:nvSpPr>
          <p:cNvPr id="38" name="テキスト ボックス 37">
            <a:extLst>
              <a:ext uri="{FF2B5EF4-FFF2-40B4-BE49-F238E27FC236}">
                <a16:creationId xmlns:a16="http://schemas.microsoft.com/office/drawing/2014/main" id="{7DC64891-2E1B-49FB-9DC3-D8AD729F44DC}"/>
              </a:ext>
            </a:extLst>
          </p:cNvPr>
          <p:cNvSpPr txBox="1"/>
          <p:nvPr/>
        </p:nvSpPr>
        <p:spPr>
          <a:xfrm>
            <a:off x="293713" y="7413743"/>
            <a:ext cx="4842992" cy="584775"/>
          </a:xfrm>
          <a:prstGeom prst="rect">
            <a:avLst/>
          </a:prstGeom>
          <a:noFill/>
        </p:spPr>
        <p:txBody>
          <a:bodyPr wrap="none" rtlCol="0">
            <a:spAutoFit/>
          </a:bodyPr>
          <a:lstStyle/>
          <a:p>
            <a:r>
              <a:rPr lang="ja-JP" altLang="en-US" sz="1600" b="1" dirty="0">
                <a:latin typeface="+mn-ea"/>
                <a:cs typeface="メイリオ" panose="020B0604030504040204" pitchFamily="50" charset="-128"/>
              </a:rPr>
              <a:t>「パリ　情報」</a:t>
            </a:r>
            <a:r>
              <a:rPr lang="en-US" altLang="ja-JP" sz="1600" b="1" dirty="0">
                <a:latin typeface="+mn-ea"/>
                <a:cs typeface="メイリオ" panose="020B0604030504040204" pitchFamily="50" charset="-128"/>
              </a:rPr>
              <a:t> Google </a:t>
            </a:r>
            <a:r>
              <a:rPr lang="ja-JP" altLang="en-US" sz="1600" b="1" dirty="0">
                <a:latin typeface="+mn-ea"/>
                <a:cs typeface="メイリオ" panose="020B0604030504040204" pitchFamily="50" charset="-128"/>
              </a:rPr>
              <a:t>検索結果１</a:t>
            </a:r>
            <a:r>
              <a:rPr lang="en-US" altLang="ja-JP" sz="1600" b="1" dirty="0">
                <a:latin typeface="+mn-ea"/>
                <a:cs typeface="メイリオ" panose="020B0604030504040204" pitchFamily="50" charset="-128"/>
              </a:rPr>
              <a:t>~</a:t>
            </a:r>
            <a:r>
              <a:rPr lang="ja-JP" altLang="en-US" sz="1600" b="1" dirty="0">
                <a:latin typeface="+mn-ea"/>
                <a:cs typeface="メイリオ" panose="020B0604030504040204" pitchFamily="50" charset="-128"/>
              </a:rPr>
              <a:t>３位（変動）</a:t>
            </a:r>
            <a:br>
              <a:rPr lang="en-US" altLang="ja-JP" sz="1600" b="1" dirty="0">
                <a:latin typeface="+mn-ea"/>
                <a:cs typeface="メイリオ" panose="020B0604030504040204" pitchFamily="50" charset="-128"/>
              </a:rPr>
            </a:br>
            <a:r>
              <a:rPr lang="ja-JP" altLang="en-US" sz="1600" b="1" dirty="0">
                <a:latin typeface="+mn-ea"/>
                <a:cs typeface="メイリオ" panose="020B0604030504040204" pitchFamily="50" charset="-128"/>
              </a:rPr>
              <a:t>　</a:t>
            </a:r>
            <a:r>
              <a:rPr lang="en-US" altLang="ja-JP" sz="1600" b="1" dirty="0">
                <a:latin typeface="+mn-ea"/>
                <a:cs typeface="メイリオ" panose="020B0604030504040204" pitchFamily="50" charset="-128"/>
              </a:rPr>
              <a:t>PV</a:t>
            </a:r>
            <a:r>
              <a:rPr lang="ja-JP" altLang="en-US" sz="1600" b="1" dirty="0">
                <a:latin typeface="+mn-ea"/>
                <a:cs typeface="メイリオ" panose="020B0604030504040204" pitchFamily="50" charset="-128"/>
              </a:rPr>
              <a:t> </a:t>
            </a:r>
            <a:r>
              <a:rPr lang="en-US" altLang="ja-JP" sz="1600" b="1" dirty="0">
                <a:latin typeface="+mn-ea"/>
                <a:cs typeface="メイリオ" panose="020B0604030504040204" pitchFamily="50" charset="-128"/>
              </a:rPr>
              <a:t>:</a:t>
            </a:r>
            <a:r>
              <a:rPr lang="ja-JP" altLang="en-US" sz="1600" b="1" dirty="0">
                <a:latin typeface="+mn-ea"/>
                <a:cs typeface="メイリオ" panose="020B0604030504040204" pitchFamily="50" charset="-128"/>
              </a:rPr>
              <a:t> </a:t>
            </a:r>
            <a:r>
              <a:rPr lang="en-US" altLang="ja-JP" sz="1600" b="1" dirty="0">
                <a:latin typeface="+mn-ea"/>
                <a:cs typeface="メイリオ" panose="020B0604030504040204" pitchFamily="50" charset="-128"/>
              </a:rPr>
              <a:t>28,000 / Month</a:t>
            </a:r>
          </a:p>
        </p:txBody>
      </p:sp>
    </p:spTree>
    <p:extLst>
      <p:ext uri="{BB962C8B-B14F-4D97-AF65-F5344CB8AC3E}">
        <p14:creationId xmlns:p14="http://schemas.microsoft.com/office/powerpoint/2010/main" val="2448677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字幕 2">
            <a:extLst>
              <a:ext uri="{FF2B5EF4-FFF2-40B4-BE49-F238E27FC236}">
                <a16:creationId xmlns:a16="http://schemas.microsoft.com/office/drawing/2014/main" id="{1390B804-1F4A-4DD4-A1BF-24A2B34A3F3C}"/>
              </a:ext>
            </a:extLst>
          </p:cNvPr>
          <p:cNvSpPr>
            <a:spLocks noGrp="1"/>
          </p:cNvSpPr>
          <p:nvPr>
            <p:ph type="subTitle" idx="1"/>
          </p:nvPr>
        </p:nvSpPr>
        <p:spPr>
          <a:xfrm>
            <a:off x="395416" y="1063431"/>
            <a:ext cx="6067273" cy="7438018"/>
          </a:xfrm>
        </p:spPr>
        <p:txBody>
          <a:bodyPr>
            <a:normAutofit/>
          </a:bodyPr>
          <a:lstStyle/>
          <a:p>
            <a:pPr algn="l"/>
            <a:r>
              <a:rPr lang="ja-JP" altLang="en-US" sz="1400" b="1" dirty="0"/>
              <a:t>・エトワパートナー イベント</a:t>
            </a:r>
            <a:endParaRPr lang="en-US" altLang="ja-JP" sz="1400" b="1" dirty="0"/>
          </a:p>
          <a:p>
            <a:pPr algn="l"/>
            <a:r>
              <a:rPr lang="en-US" altLang="ja-JP" sz="1400" dirty="0"/>
              <a:t>JAL</a:t>
            </a:r>
            <a:r>
              <a:rPr lang="ja-JP" altLang="en-US" sz="1400" dirty="0"/>
              <a:t>・</a:t>
            </a:r>
            <a:r>
              <a:rPr lang="en-US" altLang="ja-JP" sz="1400" dirty="0"/>
              <a:t>Hisada</a:t>
            </a:r>
            <a:r>
              <a:rPr lang="ja-JP" altLang="en-US" sz="1400" dirty="0"/>
              <a:t>・ヨガサークル・観光ガイドなど</a:t>
            </a:r>
            <a:endParaRPr lang="en-US" altLang="ja-JP" sz="1400" dirty="0"/>
          </a:p>
          <a:p>
            <a:pPr algn="l"/>
            <a:r>
              <a:rPr lang="ja-JP" altLang="en-US" sz="1400" dirty="0"/>
              <a:t>エトワパートナーとコラボをしたイベントを開催</a:t>
            </a:r>
            <a:endParaRPr lang="en-US" altLang="ja-JP" sz="1400" dirty="0"/>
          </a:p>
          <a:p>
            <a:pPr algn="l"/>
            <a:endParaRPr lang="en-US" altLang="ja-JP" sz="1400" dirty="0"/>
          </a:p>
          <a:p>
            <a:pPr algn="l"/>
            <a:endParaRPr lang="en-US" altLang="ja-JP" sz="1400" dirty="0"/>
          </a:p>
          <a:p>
            <a:pPr algn="l"/>
            <a:endParaRPr lang="en-US" altLang="ja-JP" sz="1400" dirty="0"/>
          </a:p>
          <a:p>
            <a:pPr algn="l"/>
            <a:r>
              <a:rPr lang="ja-JP" altLang="en-US" sz="1400" b="1" dirty="0"/>
              <a:t>・交流会 イベント</a:t>
            </a:r>
            <a:endParaRPr lang="en-US" altLang="ja-JP" sz="1400" b="1" dirty="0"/>
          </a:p>
          <a:p>
            <a:pPr algn="l"/>
            <a:r>
              <a:rPr lang="ja-JP" altLang="en-US" sz="1400" dirty="0"/>
              <a:t>過去にはボジョレー飲み会、ヨーロッパ駐在員合コン、異業種交流会などを開催。</a:t>
            </a:r>
            <a:endParaRPr lang="en-US" altLang="ja-JP" sz="1400" dirty="0"/>
          </a:p>
          <a:p>
            <a:pPr algn="l"/>
            <a:r>
              <a:rPr lang="ja-JP" altLang="en-US" sz="1400" dirty="0"/>
              <a:t>フランスで頑張る人々のコミュニケーションの場を提供</a:t>
            </a:r>
            <a:endParaRPr lang="en-US" altLang="ja-JP" sz="1400" dirty="0"/>
          </a:p>
          <a:p>
            <a:pPr algn="l"/>
            <a:endParaRPr lang="en-US" altLang="ja-JP" sz="1400" dirty="0"/>
          </a:p>
          <a:p>
            <a:pPr algn="l"/>
            <a:endParaRPr lang="en-US" altLang="ja-JP" sz="1400" dirty="0"/>
          </a:p>
          <a:p>
            <a:pPr algn="l"/>
            <a:endParaRPr lang="en-US" altLang="ja-JP" sz="1400" dirty="0"/>
          </a:p>
          <a:p>
            <a:pPr algn="l"/>
            <a:r>
              <a:rPr kumimoji="1" lang="ja-JP" altLang="en-US" sz="1400" b="1" dirty="0"/>
              <a:t>・ネイティブアド イベント</a:t>
            </a:r>
            <a:endParaRPr kumimoji="1" lang="en-US" altLang="ja-JP" sz="1400" b="1" dirty="0"/>
          </a:p>
          <a:p>
            <a:pPr algn="l"/>
            <a:r>
              <a:rPr lang="ja-JP" altLang="en-US" sz="1400" dirty="0"/>
              <a:t>「座談会</a:t>
            </a:r>
            <a:r>
              <a:rPr lang="en-US" altLang="ja-JP" sz="1400" dirty="0"/>
              <a:t>×</a:t>
            </a:r>
            <a:r>
              <a:rPr lang="ja-JP" altLang="en-US" sz="1400" dirty="0"/>
              <a:t>飲料メーカー」など　イベント</a:t>
            </a:r>
            <a:r>
              <a:rPr lang="en-US" altLang="ja-JP" sz="1400" dirty="0"/>
              <a:t>×</a:t>
            </a:r>
            <a:r>
              <a:rPr lang="ja-JP" altLang="en-US" sz="1400" dirty="0"/>
              <a:t>クライアン　　</a:t>
            </a:r>
            <a:br>
              <a:rPr lang="en-US" altLang="ja-JP" sz="1400" dirty="0"/>
            </a:br>
            <a:r>
              <a:rPr lang="ja-JP" altLang="en-US" sz="1400" dirty="0"/>
              <a:t>トの企画を開催</a:t>
            </a:r>
            <a:endParaRPr lang="en-US" altLang="ja-JP" sz="1400" dirty="0"/>
          </a:p>
          <a:p>
            <a:pPr algn="l"/>
            <a:r>
              <a:rPr lang="ja-JP" altLang="en-US" sz="1400" dirty="0"/>
              <a:t>新商品など実際のイベントでテスティングをしてもらうなど広告をする</a:t>
            </a:r>
            <a:endParaRPr lang="en-US" altLang="ja-JP" sz="1400" dirty="0"/>
          </a:p>
        </p:txBody>
      </p:sp>
      <p:sp>
        <p:nvSpPr>
          <p:cNvPr id="4" name="正方形/長方形 3">
            <a:extLst>
              <a:ext uri="{FF2B5EF4-FFF2-40B4-BE49-F238E27FC236}">
                <a16:creationId xmlns:a16="http://schemas.microsoft.com/office/drawing/2014/main" id="{52B3F5AE-3DDB-4618-81A5-756FD85D2137}"/>
              </a:ext>
            </a:extLst>
          </p:cNvPr>
          <p:cNvSpPr/>
          <p:nvPr/>
        </p:nvSpPr>
        <p:spPr>
          <a:xfrm>
            <a:off x="0" y="0"/>
            <a:ext cx="6858000" cy="559584"/>
          </a:xfrm>
          <a:prstGeom prst="rect">
            <a:avLst/>
          </a:prstGeom>
          <a:solidFill>
            <a:srgbClr val="66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latin typeface="+mn-ea"/>
              <a:cs typeface="メイリオ" panose="020B0604030504040204" pitchFamily="50" charset="-128"/>
            </a:endParaRPr>
          </a:p>
        </p:txBody>
      </p:sp>
      <p:sp>
        <p:nvSpPr>
          <p:cNvPr id="5" name="タイトル 1">
            <a:extLst>
              <a:ext uri="{FF2B5EF4-FFF2-40B4-BE49-F238E27FC236}">
                <a16:creationId xmlns:a16="http://schemas.microsoft.com/office/drawing/2014/main" id="{691B555A-A7F7-4D5C-A2E8-3114E9FD3302}"/>
              </a:ext>
            </a:extLst>
          </p:cNvPr>
          <p:cNvSpPr txBox="1">
            <a:spLocks/>
          </p:cNvSpPr>
          <p:nvPr/>
        </p:nvSpPr>
        <p:spPr>
          <a:xfrm>
            <a:off x="395311" y="137900"/>
            <a:ext cx="9269597" cy="366375"/>
          </a:xfrm>
          <a:prstGeom prst="rect">
            <a:avLst/>
          </a:prstGeom>
        </p:spPr>
        <p:txBody>
          <a:bodyPr vert="horz" lIns="74295" tIns="37148" rIns="74295" bIns="37148"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950" b="1" dirty="0">
                <a:solidFill>
                  <a:schemeClr val="bg1"/>
                </a:solidFill>
                <a:latin typeface="+mn-ea"/>
                <a:ea typeface="+mn-ea"/>
                <a:cs typeface="メイリオ" panose="020B0604030504040204" pitchFamily="50" charset="-128"/>
              </a:rPr>
              <a:t>パリエトワ </a:t>
            </a:r>
            <a:r>
              <a:rPr lang="en-US" altLang="ja-JP" sz="1950" b="1" dirty="0">
                <a:solidFill>
                  <a:schemeClr val="bg1"/>
                </a:solidFill>
                <a:latin typeface="+mn-ea"/>
                <a:ea typeface="+mn-ea"/>
                <a:cs typeface="メイリオ" panose="020B0604030504040204" pitchFamily="50" charset="-128"/>
              </a:rPr>
              <a:t>(Paris et </a:t>
            </a:r>
            <a:r>
              <a:rPr lang="en-US" altLang="ja-JP" sz="1950" b="1" dirty="0" err="1">
                <a:solidFill>
                  <a:schemeClr val="bg1"/>
                </a:solidFill>
                <a:latin typeface="+mn-ea"/>
                <a:ea typeface="+mn-ea"/>
                <a:cs typeface="メイリオ" panose="020B0604030504040204" pitchFamily="50" charset="-128"/>
              </a:rPr>
              <a:t>toi</a:t>
            </a:r>
            <a:r>
              <a:rPr lang="en-US" altLang="ja-JP" sz="1950" b="1" dirty="0">
                <a:solidFill>
                  <a:schemeClr val="bg1"/>
                </a:solidFill>
                <a:latin typeface="+mn-ea"/>
                <a:ea typeface="+mn-ea"/>
                <a:cs typeface="メイリオ" panose="020B0604030504040204" pitchFamily="50" charset="-128"/>
              </a:rPr>
              <a:t>)</a:t>
            </a:r>
            <a:r>
              <a:rPr lang="ja-JP" altLang="en-US" sz="1950" b="1" dirty="0">
                <a:solidFill>
                  <a:schemeClr val="bg1"/>
                </a:solidFill>
                <a:latin typeface="+mn-ea"/>
                <a:ea typeface="+mn-ea"/>
                <a:cs typeface="メイリオ" panose="020B0604030504040204" pitchFamily="50" charset="-128"/>
              </a:rPr>
              <a:t>　イベント</a:t>
            </a:r>
          </a:p>
        </p:txBody>
      </p:sp>
      <p:sp>
        <p:nvSpPr>
          <p:cNvPr id="11" name="正方形/長方形 10">
            <a:extLst>
              <a:ext uri="{FF2B5EF4-FFF2-40B4-BE49-F238E27FC236}">
                <a16:creationId xmlns:a16="http://schemas.microsoft.com/office/drawing/2014/main" id="{BE30DC1A-D67A-4398-A39F-1B80C5D1B8AF}"/>
              </a:ext>
            </a:extLst>
          </p:cNvPr>
          <p:cNvSpPr/>
          <p:nvPr/>
        </p:nvSpPr>
        <p:spPr>
          <a:xfrm>
            <a:off x="0" y="7080422"/>
            <a:ext cx="6858000" cy="559584"/>
          </a:xfrm>
          <a:prstGeom prst="rect">
            <a:avLst/>
          </a:prstGeom>
          <a:solidFill>
            <a:srgbClr val="66CC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latin typeface="+mn-ea"/>
              <a:cs typeface="メイリオ" panose="020B0604030504040204" pitchFamily="50" charset="-128"/>
            </a:endParaRPr>
          </a:p>
        </p:txBody>
      </p:sp>
      <p:sp>
        <p:nvSpPr>
          <p:cNvPr id="12" name="タイトル 1">
            <a:extLst>
              <a:ext uri="{FF2B5EF4-FFF2-40B4-BE49-F238E27FC236}">
                <a16:creationId xmlns:a16="http://schemas.microsoft.com/office/drawing/2014/main" id="{272301A6-E6C4-41CB-9B9B-358BE3966D74}"/>
              </a:ext>
            </a:extLst>
          </p:cNvPr>
          <p:cNvSpPr txBox="1">
            <a:spLocks/>
          </p:cNvSpPr>
          <p:nvPr/>
        </p:nvSpPr>
        <p:spPr>
          <a:xfrm>
            <a:off x="395311" y="7218322"/>
            <a:ext cx="6462689" cy="316513"/>
          </a:xfrm>
          <a:prstGeom prst="rect">
            <a:avLst/>
          </a:prstGeom>
        </p:spPr>
        <p:txBody>
          <a:bodyPr vert="horz" lIns="74295" tIns="37148" rIns="74295" bIns="37148"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950" b="1" dirty="0">
                <a:solidFill>
                  <a:schemeClr val="bg1"/>
                </a:solidFill>
                <a:latin typeface="+mn-ea"/>
                <a:ea typeface="+mn-ea"/>
                <a:cs typeface="メイリオ" panose="020B0604030504040204" pitchFamily="50" charset="-128"/>
              </a:rPr>
              <a:t>コンテンツアイディア</a:t>
            </a:r>
          </a:p>
        </p:txBody>
      </p:sp>
      <p:sp>
        <p:nvSpPr>
          <p:cNvPr id="19" name="テキスト ボックス 18">
            <a:extLst>
              <a:ext uri="{FF2B5EF4-FFF2-40B4-BE49-F238E27FC236}">
                <a16:creationId xmlns:a16="http://schemas.microsoft.com/office/drawing/2014/main" id="{9911C5DC-9D97-4BDB-B094-84050D027EB6}"/>
              </a:ext>
            </a:extLst>
          </p:cNvPr>
          <p:cNvSpPr txBox="1"/>
          <p:nvPr/>
        </p:nvSpPr>
        <p:spPr>
          <a:xfrm>
            <a:off x="366323" y="7953080"/>
            <a:ext cx="5184283" cy="338554"/>
          </a:xfrm>
          <a:prstGeom prst="rect">
            <a:avLst/>
          </a:prstGeom>
          <a:noFill/>
        </p:spPr>
        <p:txBody>
          <a:bodyPr wrap="square" rtlCol="0">
            <a:spAutoFit/>
          </a:bodyPr>
          <a:lstStyle/>
          <a:p>
            <a:r>
              <a:rPr lang="ja-JP" altLang="en-US" sz="1600" b="1" dirty="0">
                <a:latin typeface="+mn-ea"/>
                <a:cs typeface="メイリオ" panose="020B0604030504040204" pitchFamily="50" charset="-128"/>
              </a:rPr>
              <a:t>パリ在住</a:t>
            </a:r>
            <a:r>
              <a:rPr lang="en-US" altLang="ja-JP" sz="1600" b="1" dirty="0">
                <a:latin typeface="+mn-ea"/>
                <a:cs typeface="メイリオ" panose="020B0604030504040204" pitchFamily="50" charset="-128"/>
              </a:rPr>
              <a:t>3</a:t>
            </a:r>
            <a:r>
              <a:rPr lang="ja-JP" altLang="en-US" sz="1600" b="1" dirty="0">
                <a:latin typeface="+mn-ea"/>
                <a:cs typeface="メイリオ" panose="020B0604030504040204" pitchFamily="50" charset="-128"/>
              </a:rPr>
              <a:t>年未満ミートアップ</a:t>
            </a:r>
          </a:p>
        </p:txBody>
      </p:sp>
      <p:sp>
        <p:nvSpPr>
          <p:cNvPr id="23" name="テキスト ボックス 22">
            <a:extLst>
              <a:ext uri="{FF2B5EF4-FFF2-40B4-BE49-F238E27FC236}">
                <a16:creationId xmlns:a16="http://schemas.microsoft.com/office/drawing/2014/main" id="{8DB408F4-4481-4432-B853-D6D138D17928}"/>
              </a:ext>
            </a:extLst>
          </p:cNvPr>
          <p:cNvSpPr txBox="1"/>
          <p:nvPr/>
        </p:nvSpPr>
        <p:spPr>
          <a:xfrm>
            <a:off x="366323" y="8504015"/>
            <a:ext cx="5184283" cy="338554"/>
          </a:xfrm>
          <a:prstGeom prst="rect">
            <a:avLst/>
          </a:prstGeom>
          <a:noFill/>
        </p:spPr>
        <p:txBody>
          <a:bodyPr wrap="square" rtlCol="0">
            <a:spAutoFit/>
          </a:bodyPr>
          <a:lstStyle/>
          <a:p>
            <a:r>
              <a:rPr lang="ja-JP" altLang="en-US" sz="1600" b="1" dirty="0">
                <a:latin typeface="+mn-ea"/>
                <a:cs typeface="メイリオ" panose="020B0604030504040204" pitchFamily="50" charset="-128"/>
              </a:rPr>
              <a:t>子育て相談室</a:t>
            </a:r>
          </a:p>
        </p:txBody>
      </p:sp>
      <p:sp>
        <p:nvSpPr>
          <p:cNvPr id="24" name="テキスト ボックス 23">
            <a:extLst>
              <a:ext uri="{FF2B5EF4-FFF2-40B4-BE49-F238E27FC236}">
                <a16:creationId xmlns:a16="http://schemas.microsoft.com/office/drawing/2014/main" id="{DD40A959-FFEF-4C1C-A3C3-242D5AB50362}"/>
              </a:ext>
            </a:extLst>
          </p:cNvPr>
          <p:cNvSpPr txBox="1"/>
          <p:nvPr/>
        </p:nvSpPr>
        <p:spPr>
          <a:xfrm>
            <a:off x="361031" y="8853768"/>
            <a:ext cx="4803283" cy="800219"/>
          </a:xfrm>
          <a:prstGeom prst="rect">
            <a:avLst/>
          </a:prstGeom>
          <a:noFill/>
        </p:spPr>
        <p:txBody>
          <a:bodyPr wrap="square" rtlCol="0">
            <a:spAutoFit/>
          </a:bodyPr>
          <a:lstStyle/>
          <a:p>
            <a:r>
              <a:rPr lang="ja-JP" altLang="en-US" sz="1150" b="1" dirty="0">
                <a:latin typeface="+mn-ea"/>
                <a:cs typeface="メイリオ" panose="020B0604030504040204" pitchFamily="50" charset="-128"/>
              </a:rPr>
              <a:t>・教育、健康など　プロフェッショナルな人たちに</a:t>
            </a:r>
            <a:endParaRPr lang="en-US" altLang="ja-JP" sz="1150" b="1" dirty="0">
              <a:latin typeface="+mn-ea"/>
              <a:cs typeface="メイリオ" panose="020B0604030504040204" pitchFamily="50" charset="-128"/>
            </a:endParaRPr>
          </a:p>
          <a:p>
            <a:r>
              <a:rPr lang="ja-JP" altLang="en-US" sz="1150" b="1" dirty="0">
                <a:latin typeface="+mn-ea"/>
                <a:cs typeface="メイリオ" panose="020B0604030504040204" pitchFamily="50" charset="-128"/>
              </a:rPr>
              <a:t>ユーザーの疑問を答えてもらう</a:t>
            </a:r>
            <a:br>
              <a:rPr lang="en-US" altLang="ja-JP" sz="1150" b="1" dirty="0">
                <a:latin typeface="+mn-ea"/>
                <a:cs typeface="メイリオ" panose="020B0604030504040204" pitchFamily="50" charset="-128"/>
              </a:rPr>
            </a:br>
            <a:r>
              <a:rPr lang="ja-JP" altLang="en-US" sz="1150" b="1" dirty="0">
                <a:latin typeface="+mn-ea"/>
                <a:cs typeface="メイリオ" panose="020B0604030504040204" pitchFamily="50" charset="-128"/>
              </a:rPr>
              <a:t>・事前に参加者から疑問も募集し</a:t>
            </a:r>
            <a:endParaRPr lang="en-US" altLang="ja-JP" sz="1150" b="1" dirty="0">
              <a:latin typeface="+mn-ea"/>
              <a:cs typeface="メイリオ" panose="020B0604030504040204" pitchFamily="50" charset="-128"/>
            </a:endParaRPr>
          </a:p>
          <a:p>
            <a:endParaRPr lang="en-US" altLang="ja-JP" sz="1150" b="1" dirty="0">
              <a:latin typeface="+mn-ea"/>
              <a:cs typeface="メイリオ" panose="020B0604030504040204" pitchFamily="50" charset="-128"/>
            </a:endParaRPr>
          </a:p>
        </p:txBody>
      </p:sp>
    </p:spTree>
    <p:extLst>
      <p:ext uri="{BB962C8B-B14F-4D97-AF65-F5344CB8AC3E}">
        <p14:creationId xmlns:p14="http://schemas.microsoft.com/office/powerpoint/2010/main" val="78922359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292</TotalTime>
  <Words>212</Words>
  <Application>Microsoft Office PowerPoint</Application>
  <PresentationFormat>A4 210 x 297 mm</PresentationFormat>
  <Paragraphs>47</Paragraphs>
  <Slides>2</Slides>
  <Notes>0</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8" baseType="lpstr">
      <vt:lpstr>游ゴシック</vt:lpstr>
      <vt:lpstr>Arial</vt:lpstr>
      <vt:lpstr>Calibri</vt:lpstr>
      <vt:lpstr>Calibri Light</vt:lpstr>
      <vt:lpstr>Office テーマ</vt:lpstr>
      <vt:lpstr>Image</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Masami KOBAYASHI</dc:creator>
  <cp:lastModifiedBy>real_news</cp:lastModifiedBy>
  <cp:revision>13</cp:revision>
  <cp:lastPrinted>2019-09-16T12:57:19Z</cp:lastPrinted>
  <dcterms:created xsi:type="dcterms:W3CDTF">2019-09-16T09:48:45Z</dcterms:created>
  <dcterms:modified xsi:type="dcterms:W3CDTF">2019-10-28T13:04:01Z</dcterms:modified>
</cp:coreProperties>
</file>