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60" r:id="rId1"/>
  </p:sldMasterIdLst>
  <p:notesMasterIdLst>
    <p:notesMasterId r:id="rId6"/>
  </p:notesMasterIdLst>
  <p:sldIdLst>
    <p:sldId id="256" r:id="rId2"/>
    <p:sldId id="259" r:id="rId3"/>
    <p:sldId id="260" r:id="rId4"/>
    <p:sldId id="262" r:id="rId5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1" autoAdjust="0"/>
    <p:restoredTop sz="94660"/>
  </p:normalViewPr>
  <p:slideViewPr>
    <p:cSldViewPr snapToGrid="0">
      <p:cViewPr varScale="1">
        <p:scale>
          <a:sx n="84" d="100"/>
          <a:sy n="84" d="100"/>
        </p:scale>
        <p:origin x="954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089494A-449F-4F4E-B09B-740DD3E95679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1425"/>
            <a:ext cx="483870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50" y="4776788"/>
            <a:ext cx="5438775" cy="39084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E3035-A53C-4ACE-B3F9-C7367FBF073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5946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78406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49409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4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75766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7189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57459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798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923789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48534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494273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952467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F0157E-DFCC-4F2D-80D7-5FBBFD28BF5D}" type="datetimeFigureOut">
              <a:rPr kumimoji="1" lang="ja-JP" altLang="en-US" smtClean="0"/>
              <a:t>2019/8/13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FFA53E-ACA8-436B-951B-7CFB583CDC6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818978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houyhnhnm.jp/news/283957/" TargetMode="External"/><Relationship Id="rId2" Type="http://schemas.openxmlformats.org/officeDocument/2006/relationships/hyperlink" Target="https://www.herenow.city/kyoto/article/kyoto-books/1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www.herenow.city/kyoto/venue/y-gion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図 63">
            <a:extLst>
              <a:ext uri="{FF2B5EF4-FFF2-40B4-BE49-F238E27FC236}">
                <a16:creationId xmlns:a16="http://schemas.microsoft.com/office/drawing/2014/main" id="{1BB117F6-1E23-4159-853E-77A67584F10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78240" y="5880948"/>
            <a:ext cx="746760" cy="677980"/>
          </a:xfrm>
          <a:prstGeom prst="rect">
            <a:avLst/>
          </a:prstGeom>
        </p:spPr>
      </p:pic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81C679D0-5E0C-46C2-9EBA-18178510A857}"/>
              </a:ext>
            </a:extLst>
          </p:cNvPr>
          <p:cNvSpPr/>
          <p:nvPr/>
        </p:nvSpPr>
        <p:spPr>
          <a:xfrm>
            <a:off x="3461320" y="5927986"/>
            <a:ext cx="5219700" cy="630942"/>
          </a:xfrm>
          <a:prstGeom prst="rect">
            <a:avLst/>
          </a:prstGeom>
        </p:spPr>
        <p:txBody>
          <a:bodyPr wrap="square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altLang="ja-JP" sz="2000" i="0" cap="all" dirty="0">
                <a:solidFill>
                  <a:srgbClr val="333333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SUCRECUBE TECHNOLOGIES</a:t>
            </a:r>
            <a:br>
              <a:rPr lang="ja-JP" altLang="en-US" sz="2400" dirty="0"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</a:br>
            <a:r>
              <a:rPr lang="ja-JP" altLang="en-US" sz="1500" i="0" cap="all" dirty="0">
                <a:solidFill>
                  <a:srgbClr val="333333"/>
                </a:solidFill>
                <a:effectLst/>
                <a:latin typeface="Yu Gothic Medium" panose="020B0400000000000000" pitchFamily="34" charset="-128"/>
                <a:ea typeface="Yu Gothic Medium" panose="020B0400000000000000" pitchFamily="34" charset="-128"/>
                <a:cs typeface="メイリオ" panose="020B0604030504040204" pitchFamily="50" charset="-128"/>
              </a:rPr>
              <a:t>シュークルキューブ テクノロジーズ</a:t>
            </a:r>
            <a:endParaRPr lang="ja-JP" altLang="en-US" sz="1500" dirty="0">
              <a:latin typeface="Yu Gothic Medium" panose="020B0400000000000000" pitchFamily="34" charset="-128"/>
              <a:ea typeface="Yu Gothic Medium" panose="020B0400000000000000" pitchFamily="34" charset="-128"/>
              <a:cs typeface="メイリオ" panose="020B0604030504040204" pitchFamily="50" charset="-128"/>
            </a:endParaRPr>
          </a:p>
        </p:txBody>
      </p:sp>
      <p:sp>
        <p:nvSpPr>
          <p:cNvPr id="67" name="テキスト ボックス 66">
            <a:extLst>
              <a:ext uri="{FF2B5EF4-FFF2-40B4-BE49-F238E27FC236}">
                <a16:creationId xmlns:a16="http://schemas.microsoft.com/office/drawing/2014/main" id="{E59CB212-B8D1-4400-81CD-2AA4B4E29EAF}"/>
              </a:ext>
            </a:extLst>
          </p:cNvPr>
          <p:cNvSpPr txBox="1"/>
          <p:nvPr/>
        </p:nvSpPr>
        <p:spPr>
          <a:xfrm>
            <a:off x="3112203" y="2536448"/>
            <a:ext cx="3842719" cy="178510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35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トラベルエトワ</a:t>
            </a:r>
            <a:endParaRPr kumimoji="1" lang="en-US" altLang="ja-JP" sz="3500" b="1" dirty="0">
              <a:solidFill>
                <a:schemeClr val="accent1">
                  <a:lumMod val="75000"/>
                </a:schemeClr>
              </a:solidFill>
              <a:latin typeface="+mn-ea"/>
              <a:cs typeface="メイリオ"/>
            </a:endParaRPr>
          </a:p>
          <a:p>
            <a:pPr algn="ctr"/>
            <a:r>
              <a:rPr kumimoji="1" lang="ja-JP" altLang="en-US" sz="35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ウェブ構築資料</a:t>
            </a:r>
            <a:r>
              <a:rPr kumimoji="1" lang="en-US" altLang="ja-JP" sz="35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01</a:t>
            </a:r>
          </a:p>
          <a:p>
            <a:pPr algn="ctr"/>
            <a:endParaRPr kumimoji="1" lang="en-US" altLang="ja-JP" sz="2000" b="1" dirty="0">
              <a:solidFill>
                <a:schemeClr val="accent1">
                  <a:lumMod val="75000"/>
                </a:schemeClr>
              </a:solidFill>
              <a:latin typeface="+mn-ea"/>
              <a:cs typeface="メイリオ"/>
            </a:endParaRPr>
          </a:p>
          <a:p>
            <a:pPr algn="ctr"/>
            <a:r>
              <a:rPr kumimoji="1" lang="en-US" altLang="ja-JP" sz="20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2019/08/12</a:t>
            </a:r>
          </a:p>
        </p:txBody>
      </p:sp>
    </p:spTree>
    <p:extLst>
      <p:ext uri="{BB962C8B-B14F-4D97-AF65-F5344CB8AC3E}">
        <p14:creationId xmlns:p14="http://schemas.microsoft.com/office/powerpoint/2010/main" val="39658126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074C2E4C-894B-4350-8D9B-32E2C2D56A11}"/>
              </a:ext>
            </a:extLst>
          </p:cNvPr>
          <p:cNvSpPr/>
          <p:nvPr/>
        </p:nvSpPr>
        <p:spPr>
          <a:xfrm>
            <a:off x="0" y="-17469"/>
            <a:ext cx="9906000" cy="6172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9" name="フッター プレースホルダー 10">
            <a:extLst>
              <a:ext uri="{FF2B5EF4-FFF2-40B4-BE49-F238E27FC236}">
                <a16:creationId xmlns:a16="http://schemas.microsoft.com/office/drawing/2014/main" id="{365037DF-18EA-496B-8658-042C47D4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2903" y="6482086"/>
            <a:ext cx="4140198" cy="365125"/>
          </a:xfrm>
        </p:spPr>
        <p:txBody>
          <a:bodyPr/>
          <a:lstStyle/>
          <a:p>
            <a:r>
              <a:rPr lang="en-US" altLang="ja-JP" dirty="0">
                <a:latin typeface="+mn-ea"/>
              </a:rPr>
              <a:t>© SUCRECUBE Technologies 2018 All rights reserved. 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50" name="スライド番号プレースホルダー 11">
            <a:extLst>
              <a:ext uri="{FF2B5EF4-FFF2-40B4-BE49-F238E27FC236}">
                <a16:creationId xmlns:a16="http://schemas.microsoft.com/office/drawing/2014/main" id="{9E58C4A6-FE9D-4B54-B1D4-FADA0293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0697" y="6482086"/>
            <a:ext cx="423863" cy="365125"/>
          </a:xfrm>
        </p:spPr>
        <p:txBody>
          <a:bodyPr/>
          <a:lstStyle/>
          <a:p>
            <a:fld id="{D3A91B34-8F2A-4853-9DE8-68705B4DDBC2}" type="slidenum">
              <a:rPr kumimoji="1" lang="ja-JP" altLang="en-US" smtClean="0">
                <a:latin typeface="+mn-ea"/>
              </a:rPr>
              <a:pPr/>
              <a:t>1</a:t>
            </a:fld>
            <a:endParaRPr kumimoji="1" lang="ja-JP" altLang="en-US">
              <a:latin typeface="+mn-ea"/>
            </a:endParaRPr>
          </a:p>
        </p:txBody>
      </p:sp>
      <p:sp>
        <p:nvSpPr>
          <p:cNvPr id="53" name="正方形/長方形 52">
            <a:extLst>
              <a:ext uri="{FF2B5EF4-FFF2-40B4-BE49-F238E27FC236}">
                <a16:creationId xmlns:a16="http://schemas.microsoft.com/office/drawing/2014/main" id="{A49A42E3-C8AD-440C-8BBF-9FCE70C65623}"/>
              </a:ext>
            </a:extLst>
          </p:cNvPr>
          <p:cNvSpPr/>
          <p:nvPr/>
        </p:nvSpPr>
        <p:spPr>
          <a:xfrm>
            <a:off x="1721089" y="2255328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TOP</a:t>
            </a:r>
            <a:endParaRPr kumimoji="1" lang="ja-JP" alt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sp>
        <p:nvSpPr>
          <p:cNvPr id="54" name="正方形/長方形 53">
            <a:extLst>
              <a:ext uri="{FF2B5EF4-FFF2-40B4-BE49-F238E27FC236}">
                <a16:creationId xmlns:a16="http://schemas.microsoft.com/office/drawing/2014/main" id="{E1EBEA1F-E1AC-4312-88C5-D54D118F159B}"/>
              </a:ext>
            </a:extLst>
          </p:cNvPr>
          <p:cNvSpPr/>
          <p:nvPr/>
        </p:nvSpPr>
        <p:spPr>
          <a:xfrm>
            <a:off x="1721089" y="2624287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特集</a:t>
            </a:r>
          </a:p>
        </p:txBody>
      </p:sp>
      <p:sp>
        <p:nvSpPr>
          <p:cNvPr id="55" name="正方形/長方形 54">
            <a:extLst>
              <a:ext uri="{FF2B5EF4-FFF2-40B4-BE49-F238E27FC236}">
                <a16:creationId xmlns:a16="http://schemas.microsoft.com/office/drawing/2014/main" id="{9BD815B6-EEF7-4FEA-B934-67EB1E22189A}"/>
              </a:ext>
            </a:extLst>
          </p:cNvPr>
          <p:cNvSpPr/>
          <p:nvPr/>
        </p:nvSpPr>
        <p:spPr>
          <a:xfrm>
            <a:off x="1721089" y="2993246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旅マエ</a:t>
            </a:r>
          </a:p>
        </p:txBody>
      </p:sp>
      <p:sp>
        <p:nvSpPr>
          <p:cNvPr id="56" name="正方形/長方形 55">
            <a:extLst>
              <a:ext uri="{FF2B5EF4-FFF2-40B4-BE49-F238E27FC236}">
                <a16:creationId xmlns:a16="http://schemas.microsoft.com/office/drawing/2014/main" id="{161D8C43-5554-4612-B38D-06DAE9B7E66C}"/>
              </a:ext>
            </a:extLst>
          </p:cNvPr>
          <p:cNvSpPr/>
          <p:nvPr/>
        </p:nvSpPr>
        <p:spPr>
          <a:xfrm>
            <a:off x="1721089" y="3399512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食べる</a:t>
            </a:r>
          </a:p>
        </p:txBody>
      </p:sp>
      <p:sp>
        <p:nvSpPr>
          <p:cNvPr id="57" name="正方形/長方形 56">
            <a:extLst>
              <a:ext uri="{FF2B5EF4-FFF2-40B4-BE49-F238E27FC236}">
                <a16:creationId xmlns:a16="http://schemas.microsoft.com/office/drawing/2014/main" id="{698E94B7-B524-4EE2-884C-9EAC07DE31ED}"/>
              </a:ext>
            </a:extLst>
          </p:cNvPr>
          <p:cNvSpPr/>
          <p:nvPr/>
        </p:nvSpPr>
        <p:spPr>
          <a:xfrm>
            <a:off x="1721089" y="3800164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見る・遊ぶ</a:t>
            </a:r>
          </a:p>
        </p:txBody>
      </p:sp>
      <p:sp>
        <p:nvSpPr>
          <p:cNvPr id="59" name="正方形/長方形 58">
            <a:extLst>
              <a:ext uri="{FF2B5EF4-FFF2-40B4-BE49-F238E27FC236}">
                <a16:creationId xmlns:a16="http://schemas.microsoft.com/office/drawing/2014/main" id="{1D61D3C4-06CA-411C-8AD5-604999A35E28}"/>
              </a:ext>
            </a:extLst>
          </p:cNvPr>
          <p:cNvSpPr/>
          <p:nvPr/>
        </p:nvSpPr>
        <p:spPr>
          <a:xfrm>
            <a:off x="1721089" y="4185745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トラベル基本情報</a:t>
            </a:r>
          </a:p>
        </p:txBody>
      </p:sp>
      <p:sp>
        <p:nvSpPr>
          <p:cNvPr id="60" name="正方形/長方形 59">
            <a:extLst>
              <a:ext uri="{FF2B5EF4-FFF2-40B4-BE49-F238E27FC236}">
                <a16:creationId xmlns:a16="http://schemas.microsoft.com/office/drawing/2014/main" id="{A1DCA597-613D-4C22-877E-3A073174E700}"/>
              </a:ext>
            </a:extLst>
          </p:cNvPr>
          <p:cNvSpPr/>
          <p:nvPr/>
        </p:nvSpPr>
        <p:spPr>
          <a:xfrm>
            <a:off x="7252174" y="5162710"/>
            <a:ext cx="1660923" cy="225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SNS</a:t>
            </a:r>
            <a:endParaRPr kumimoji="1" lang="ja-JP" altLang="en-US" sz="12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sp>
        <p:nvSpPr>
          <p:cNvPr id="63" name="正方形/長方形 62">
            <a:extLst>
              <a:ext uri="{FF2B5EF4-FFF2-40B4-BE49-F238E27FC236}">
                <a16:creationId xmlns:a16="http://schemas.microsoft.com/office/drawing/2014/main" id="{D0A0999B-D2F7-4276-A84F-41F1800EC4FB}"/>
              </a:ext>
            </a:extLst>
          </p:cNvPr>
          <p:cNvSpPr/>
          <p:nvPr/>
        </p:nvSpPr>
        <p:spPr>
          <a:xfrm>
            <a:off x="4156939" y="4180501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小カテゴリ一覧</a:t>
            </a:r>
          </a:p>
        </p:txBody>
      </p: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3C8F788C-58BC-46D9-97A3-DBFA8EA8A96E}"/>
              </a:ext>
            </a:extLst>
          </p:cNvPr>
          <p:cNvCxnSpPr>
            <a:cxnSpLocks/>
          </p:cNvCxnSpPr>
          <p:nvPr/>
        </p:nvCxnSpPr>
        <p:spPr>
          <a:xfrm>
            <a:off x="3382014" y="4293213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テキスト ボックス 71">
            <a:extLst>
              <a:ext uri="{FF2B5EF4-FFF2-40B4-BE49-F238E27FC236}">
                <a16:creationId xmlns:a16="http://schemas.microsoft.com/office/drawing/2014/main" id="{AF91D7F0-1AC9-4177-AC52-E15905BDE98C}"/>
              </a:ext>
            </a:extLst>
          </p:cNvPr>
          <p:cNvSpPr txBox="1"/>
          <p:nvPr/>
        </p:nvSpPr>
        <p:spPr>
          <a:xfrm>
            <a:off x="2074542" y="166982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u="sng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第一階層</a:t>
            </a:r>
          </a:p>
        </p:txBody>
      </p:sp>
      <p:sp>
        <p:nvSpPr>
          <p:cNvPr id="73" name="テキスト ボックス 72">
            <a:extLst>
              <a:ext uri="{FF2B5EF4-FFF2-40B4-BE49-F238E27FC236}">
                <a16:creationId xmlns:a16="http://schemas.microsoft.com/office/drawing/2014/main" id="{FD18928A-87E7-4C7D-9577-713C28488ADA}"/>
              </a:ext>
            </a:extLst>
          </p:cNvPr>
          <p:cNvSpPr txBox="1"/>
          <p:nvPr/>
        </p:nvSpPr>
        <p:spPr>
          <a:xfrm>
            <a:off x="4475946" y="166982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u="sng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第二階層</a:t>
            </a:r>
          </a:p>
        </p:txBody>
      </p:sp>
      <p:sp>
        <p:nvSpPr>
          <p:cNvPr id="74" name="正方形/長方形 73">
            <a:extLst>
              <a:ext uri="{FF2B5EF4-FFF2-40B4-BE49-F238E27FC236}">
                <a16:creationId xmlns:a16="http://schemas.microsoft.com/office/drawing/2014/main" id="{943AAFE1-317F-4EA1-8D0E-4420CBB1B832}"/>
              </a:ext>
            </a:extLst>
          </p:cNvPr>
          <p:cNvSpPr/>
          <p:nvPr/>
        </p:nvSpPr>
        <p:spPr>
          <a:xfrm>
            <a:off x="4156939" y="2974578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新着記事一覧</a:t>
            </a:r>
          </a:p>
        </p:txBody>
      </p:sp>
      <p:cxnSp>
        <p:nvCxnSpPr>
          <p:cNvPr id="75" name="直線コネクタ 74">
            <a:extLst>
              <a:ext uri="{FF2B5EF4-FFF2-40B4-BE49-F238E27FC236}">
                <a16:creationId xmlns:a16="http://schemas.microsoft.com/office/drawing/2014/main" id="{C0236C04-F720-4284-B118-6CDE16F82699}"/>
              </a:ext>
            </a:extLst>
          </p:cNvPr>
          <p:cNvCxnSpPr>
            <a:cxnSpLocks/>
          </p:cNvCxnSpPr>
          <p:nvPr/>
        </p:nvCxnSpPr>
        <p:spPr>
          <a:xfrm>
            <a:off x="3382014" y="3087290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6" name="正方形/長方形 75">
            <a:extLst>
              <a:ext uri="{FF2B5EF4-FFF2-40B4-BE49-F238E27FC236}">
                <a16:creationId xmlns:a16="http://schemas.microsoft.com/office/drawing/2014/main" id="{ECF6404D-0F22-4AC0-91A8-BC434EA50FFB}"/>
              </a:ext>
            </a:extLst>
          </p:cNvPr>
          <p:cNvSpPr/>
          <p:nvPr/>
        </p:nvSpPr>
        <p:spPr>
          <a:xfrm>
            <a:off x="7252174" y="5442164"/>
            <a:ext cx="1660923" cy="225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検索</a:t>
            </a:r>
          </a:p>
        </p:txBody>
      </p:sp>
      <p:sp>
        <p:nvSpPr>
          <p:cNvPr id="77" name="正方形/長方形 76">
            <a:extLst>
              <a:ext uri="{FF2B5EF4-FFF2-40B4-BE49-F238E27FC236}">
                <a16:creationId xmlns:a16="http://schemas.microsoft.com/office/drawing/2014/main" id="{AD1C81F6-B8B9-4A02-81F4-27FE2AA1D118}"/>
              </a:ext>
            </a:extLst>
          </p:cNvPr>
          <p:cNvSpPr/>
          <p:nvPr/>
        </p:nvSpPr>
        <p:spPr>
          <a:xfrm>
            <a:off x="1721089" y="5701099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関連リンク</a:t>
            </a:r>
          </a:p>
        </p:txBody>
      </p:sp>
      <p:sp>
        <p:nvSpPr>
          <p:cNvPr id="78" name="正方形/長方形 77">
            <a:extLst>
              <a:ext uri="{FF2B5EF4-FFF2-40B4-BE49-F238E27FC236}">
                <a16:creationId xmlns:a16="http://schemas.microsoft.com/office/drawing/2014/main" id="{472D714F-2A6A-41D8-B0A9-D10494D11BDA}"/>
              </a:ext>
            </a:extLst>
          </p:cNvPr>
          <p:cNvSpPr/>
          <p:nvPr/>
        </p:nvSpPr>
        <p:spPr>
          <a:xfrm>
            <a:off x="7252173" y="5714656"/>
            <a:ext cx="1660923" cy="225430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1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プライバシーポリシー</a:t>
            </a:r>
          </a:p>
        </p:txBody>
      </p:sp>
      <p:sp>
        <p:nvSpPr>
          <p:cNvPr id="79" name="正方形/長方形 78">
            <a:extLst>
              <a:ext uri="{FF2B5EF4-FFF2-40B4-BE49-F238E27FC236}">
                <a16:creationId xmlns:a16="http://schemas.microsoft.com/office/drawing/2014/main" id="{66014A9B-C8E3-4F66-B919-715EA02852AD}"/>
              </a:ext>
            </a:extLst>
          </p:cNvPr>
          <p:cNvSpPr/>
          <p:nvPr/>
        </p:nvSpPr>
        <p:spPr>
          <a:xfrm>
            <a:off x="4156939" y="3802470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新着記事一覧</a:t>
            </a:r>
          </a:p>
        </p:txBody>
      </p:sp>
      <p:cxnSp>
        <p:nvCxnSpPr>
          <p:cNvPr id="82" name="直線コネクタ 81">
            <a:extLst>
              <a:ext uri="{FF2B5EF4-FFF2-40B4-BE49-F238E27FC236}">
                <a16:creationId xmlns:a16="http://schemas.microsoft.com/office/drawing/2014/main" id="{04A7F970-3197-4E89-854A-C5A84B47BCD5}"/>
              </a:ext>
            </a:extLst>
          </p:cNvPr>
          <p:cNvCxnSpPr>
            <a:cxnSpLocks/>
          </p:cNvCxnSpPr>
          <p:nvPr/>
        </p:nvCxnSpPr>
        <p:spPr>
          <a:xfrm>
            <a:off x="3382014" y="3915186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5" name="テキスト ボックス 84">
            <a:extLst>
              <a:ext uri="{FF2B5EF4-FFF2-40B4-BE49-F238E27FC236}">
                <a16:creationId xmlns:a16="http://schemas.microsoft.com/office/drawing/2014/main" id="{A1813FB7-A0CA-4196-BCBA-8CDAB01D376D}"/>
              </a:ext>
            </a:extLst>
          </p:cNvPr>
          <p:cNvSpPr txBox="1"/>
          <p:nvPr/>
        </p:nvSpPr>
        <p:spPr>
          <a:xfrm>
            <a:off x="533454" y="979009"/>
            <a:ext cx="180049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サイトマップ</a:t>
            </a:r>
          </a:p>
        </p:txBody>
      </p:sp>
      <p:sp>
        <p:nvSpPr>
          <p:cNvPr id="86" name="正方形/長方形 85">
            <a:extLst>
              <a:ext uri="{FF2B5EF4-FFF2-40B4-BE49-F238E27FC236}">
                <a16:creationId xmlns:a16="http://schemas.microsoft.com/office/drawing/2014/main" id="{C77ADC96-AFCF-4755-AD84-DFAF4ED856E6}"/>
              </a:ext>
            </a:extLst>
          </p:cNvPr>
          <p:cNvSpPr/>
          <p:nvPr/>
        </p:nvSpPr>
        <p:spPr>
          <a:xfrm>
            <a:off x="410573" y="1022732"/>
            <a:ext cx="88134" cy="27924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  <a:cs typeface="メイリオ"/>
            </a:endParaRPr>
          </a:p>
        </p:txBody>
      </p:sp>
      <p:sp>
        <p:nvSpPr>
          <p:cNvPr id="111" name="正方形/長方形 110">
            <a:extLst>
              <a:ext uri="{FF2B5EF4-FFF2-40B4-BE49-F238E27FC236}">
                <a16:creationId xmlns:a16="http://schemas.microsoft.com/office/drawing/2014/main" id="{E8385210-ADF5-410A-8CA1-4DEBDA9A4929}"/>
              </a:ext>
            </a:extLst>
          </p:cNvPr>
          <p:cNvSpPr/>
          <p:nvPr/>
        </p:nvSpPr>
        <p:spPr>
          <a:xfrm>
            <a:off x="4156937" y="2589762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特集記事一覧</a:t>
            </a:r>
          </a:p>
        </p:txBody>
      </p:sp>
      <p:cxnSp>
        <p:nvCxnSpPr>
          <p:cNvPr id="112" name="直線コネクタ 111">
            <a:extLst>
              <a:ext uri="{FF2B5EF4-FFF2-40B4-BE49-F238E27FC236}">
                <a16:creationId xmlns:a16="http://schemas.microsoft.com/office/drawing/2014/main" id="{09179785-FCD3-4B3D-B834-B8986FF5639B}"/>
              </a:ext>
            </a:extLst>
          </p:cNvPr>
          <p:cNvCxnSpPr>
            <a:cxnSpLocks/>
            <a:endCxn id="111" idx="1"/>
          </p:cNvCxnSpPr>
          <p:nvPr/>
        </p:nvCxnSpPr>
        <p:spPr>
          <a:xfrm>
            <a:off x="3382012" y="2702475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6" name="テキスト ボックス 115">
            <a:extLst>
              <a:ext uri="{FF2B5EF4-FFF2-40B4-BE49-F238E27FC236}">
                <a16:creationId xmlns:a16="http://schemas.microsoft.com/office/drawing/2014/main" id="{4E1D600B-D81A-4E4B-8E69-93D822911541}"/>
              </a:ext>
            </a:extLst>
          </p:cNvPr>
          <p:cNvSpPr txBox="1"/>
          <p:nvPr/>
        </p:nvSpPr>
        <p:spPr>
          <a:xfrm>
            <a:off x="6877350" y="1669820"/>
            <a:ext cx="90281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ja-JP" altLang="en-US" sz="1400" b="1" u="sng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第三階層</a:t>
            </a:r>
          </a:p>
        </p:txBody>
      </p:sp>
      <p:sp>
        <p:nvSpPr>
          <p:cNvPr id="51" name="正方形/長方形 50">
            <a:extLst>
              <a:ext uri="{FF2B5EF4-FFF2-40B4-BE49-F238E27FC236}">
                <a16:creationId xmlns:a16="http://schemas.microsoft.com/office/drawing/2014/main" id="{FC4F582E-C003-42D9-819B-DEF205F193DE}"/>
              </a:ext>
            </a:extLst>
          </p:cNvPr>
          <p:cNvSpPr/>
          <p:nvPr/>
        </p:nvSpPr>
        <p:spPr>
          <a:xfrm>
            <a:off x="6628463" y="2980110"/>
            <a:ext cx="1660923" cy="241842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sp>
        <p:nvSpPr>
          <p:cNvPr id="52" name="正方形/長方形 51">
            <a:extLst>
              <a:ext uri="{FF2B5EF4-FFF2-40B4-BE49-F238E27FC236}">
                <a16:creationId xmlns:a16="http://schemas.microsoft.com/office/drawing/2014/main" id="{00A417A9-7190-42C5-B224-9FFF4B23B598}"/>
              </a:ext>
            </a:extLst>
          </p:cNvPr>
          <p:cNvSpPr/>
          <p:nvPr/>
        </p:nvSpPr>
        <p:spPr>
          <a:xfrm>
            <a:off x="6590364" y="2954202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各記事</a:t>
            </a:r>
          </a:p>
        </p:txBody>
      </p: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2EE41B8-B7E8-45E6-B046-B2A3418E88AB}"/>
              </a:ext>
            </a:extLst>
          </p:cNvPr>
          <p:cNvCxnSpPr>
            <a:cxnSpLocks/>
          </p:cNvCxnSpPr>
          <p:nvPr/>
        </p:nvCxnSpPr>
        <p:spPr>
          <a:xfrm>
            <a:off x="5815439" y="3066915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5" name="正方形/長方形 64">
            <a:extLst>
              <a:ext uri="{FF2B5EF4-FFF2-40B4-BE49-F238E27FC236}">
                <a16:creationId xmlns:a16="http://schemas.microsoft.com/office/drawing/2014/main" id="{32B8B4A8-AEDF-42CD-A0CD-EBF7281D98BC}"/>
              </a:ext>
            </a:extLst>
          </p:cNvPr>
          <p:cNvSpPr/>
          <p:nvPr/>
        </p:nvSpPr>
        <p:spPr>
          <a:xfrm>
            <a:off x="4156939" y="3386761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新着記事一覧</a:t>
            </a:r>
          </a:p>
        </p:txBody>
      </p:sp>
      <p:cxnSp>
        <p:nvCxnSpPr>
          <p:cNvPr id="66" name="直線コネクタ 65">
            <a:extLst>
              <a:ext uri="{FF2B5EF4-FFF2-40B4-BE49-F238E27FC236}">
                <a16:creationId xmlns:a16="http://schemas.microsoft.com/office/drawing/2014/main" id="{7B5932BD-4983-4268-887D-E7F94BBDF7FD}"/>
              </a:ext>
            </a:extLst>
          </p:cNvPr>
          <p:cNvCxnSpPr>
            <a:cxnSpLocks/>
          </p:cNvCxnSpPr>
          <p:nvPr/>
        </p:nvCxnSpPr>
        <p:spPr>
          <a:xfrm>
            <a:off x="3382014" y="3499473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正方形/長方形 66">
            <a:extLst>
              <a:ext uri="{FF2B5EF4-FFF2-40B4-BE49-F238E27FC236}">
                <a16:creationId xmlns:a16="http://schemas.microsoft.com/office/drawing/2014/main" id="{131FFEE4-8E76-4434-AC14-9226394EED55}"/>
              </a:ext>
            </a:extLst>
          </p:cNvPr>
          <p:cNvSpPr/>
          <p:nvPr/>
        </p:nvSpPr>
        <p:spPr>
          <a:xfrm>
            <a:off x="6628463" y="3392293"/>
            <a:ext cx="1660923" cy="241842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cxnSp>
        <p:nvCxnSpPr>
          <p:cNvPr id="69" name="直線コネクタ 68">
            <a:extLst>
              <a:ext uri="{FF2B5EF4-FFF2-40B4-BE49-F238E27FC236}">
                <a16:creationId xmlns:a16="http://schemas.microsoft.com/office/drawing/2014/main" id="{D92E7D5D-088C-42A1-8814-CE030004EFBC}"/>
              </a:ext>
            </a:extLst>
          </p:cNvPr>
          <p:cNvCxnSpPr>
            <a:cxnSpLocks/>
          </p:cNvCxnSpPr>
          <p:nvPr/>
        </p:nvCxnSpPr>
        <p:spPr>
          <a:xfrm>
            <a:off x="5815439" y="3479098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1" name="正方形/長方形 70">
            <a:extLst>
              <a:ext uri="{FF2B5EF4-FFF2-40B4-BE49-F238E27FC236}">
                <a16:creationId xmlns:a16="http://schemas.microsoft.com/office/drawing/2014/main" id="{D7324441-25E3-471D-866E-93546BB6371D}"/>
              </a:ext>
            </a:extLst>
          </p:cNvPr>
          <p:cNvSpPr/>
          <p:nvPr/>
        </p:nvSpPr>
        <p:spPr>
          <a:xfrm>
            <a:off x="6590364" y="3366385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各記事</a:t>
            </a:r>
          </a:p>
        </p:txBody>
      </p:sp>
      <p:sp>
        <p:nvSpPr>
          <p:cNvPr id="84" name="正方形/長方形 83">
            <a:extLst>
              <a:ext uri="{FF2B5EF4-FFF2-40B4-BE49-F238E27FC236}">
                <a16:creationId xmlns:a16="http://schemas.microsoft.com/office/drawing/2014/main" id="{49FC1333-27FB-4306-B9EC-D9A7971143CB}"/>
              </a:ext>
            </a:extLst>
          </p:cNvPr>
          <p:cNvSpPr/>
          <p:nvPr/>
        </p:nvSpPr>
        <p:spPr>
          <a:xfrm>
            <a:off x="6628463" y="3815203"/>
            <a:ext cx="1660923" cy="241842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cxnSp>
        <p:nvCxnSpPr>
          <p:cNvPr id="87" name="直線コネクタ 86">
            <a:extLst>
              <a:ext uri="{FF2B5EF4-FFF2-40B4-BE49-F238E27FC236}">
                <a16:creationId xmlns:a16="http://schemas.microsoft.com/office/drawing/2014/main" id="{30BA2890-5A8F-4509-A96B-DAA3340DD4DD}"/>
              </a:ext>
            </a:extLst>
          </p:cNvPr>
          <p:cNvCxnSpPr>
            <a:cxnSpLocks/>
          </p:cNvCxnSpPr>
          <p:nvPr/>
        </p:nvCxnSpPr>
        <p:spPr>
          <a:xfrm>
            <a:off x="5815439" y="3902008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9" name="正方形/長方形 88">
            <a:extLst>
              <a:ext uri="{FF2B5EF4-FFF2-40B4-BE49-F238E27FC236}">
                <a16:creationId xmlns:a16="http://schemas.microsoft.com/office/drawing/2014/main" id="{C84F9DE1-A58A-40C4-B3A3-1811E55D5FFB}"/>
              </a:ext>
            </a:extLst>
          </p:cNvPr>
          <p:cNvSpPr/>
          <p:nvPr/>
        </p:nvSpPr>
        <p:spPr>
          <a:xfrm>
            <a:off x="6590364" y="3789295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各記事</a:t>
            </a:r>
          </a:p>
        </p:txBody>
      </p:sp>
      <p:sp>
        <p:nvSpPr>
          <p:cNvPr id="92" name="正方形/長方形 91">
            <a:extLst>
              <a:ext uri="{FF2B5EF4-FFF2-40B4-BE49-F238E27FC236}">
                <a16:creationId xmlns:a16="http://schemas.microsoft.com/office/drawing/2014/main" id="{38EC04C5-68B6-48B1-8B04-3DA8BD0EF921}"/>
              </a:ext>
            </a:extLst>
          </p:cNvPr>
          <p:cNvSpPr/>
          <p:nvPr/>
        </p:nvSpPr>
        <p:spPr>
          <a:xfrm>
            <a:off x="6628463" y="4169533"/>
            <a:ext cx="1660923" cy="241842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cxnSp>
        <p:nvCxnSpPr>
          <p:cNvPr id="93" name="直線コネクタ 92">
            <a:extLst>
              <a:ext uri="{FF2B5EF4-FFF2-40B4-BE49-F238E27FC236}">
                <a16:creationId xmlns:a16="http://schemas.microsoft.com/office/drawing/2014/main" id="{8607CD84-B407-4499-93E6-27D9A8BB22E8}"/>
              </a:ext>
            </a:extLst>
          </p:cNvPr>
          <p:cNvCxnSpPr>
            <a:cxnSpLocks/>
          </p:cNvCxnSpPr>
          <p:nvPr/>
        </p:nvCxnSpPr>
        <p:spPr>
          <a:xfrm>
            <a:off x="5815439" y="4256338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4" name="正方形/長方形 93">
            <a:extLst>
              <a:ext uri="{FF2B5EF4-FFF2-40B4-BE49-F238E27FC236}">
                <a16:creationId xmlns:a16="http://schemas.microsoft.com/office/drawing/2014/main" id="{C760EC1B-7AB8-48E4-9C96-E1931E93DAFE}"/>
              </a:ext>
            </a:extLst>
          </p:cNvPr>
          <p:cNvSpPr/>
          <p:nvPr/>
        </p:nvSpPr>
        <p:spPr>
          <a:xfrm>
            <a:off x="6590364" y="4143625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各記事</a:t>
            </a:r>
          </a:p>
        </p:txBody>
      </p:sp>
      <p:sp>
        <p:nvSpPr>
          <p:cNvPr id="96" name="正方形/長方形 95">
            <a:extLst>
              <a:ext uri="{FF2B5EF4-FFF2-40B4-BE49-F238E27FC236}">
                <a16:creationId xmlns:a16="http://schemas.microsoft.com/office/drawing/2014/main" id="{E1FB560C-06FB-4ADC-8456-EE3D851CD8B0}"/>
              </a:ext>
            </a:extLst>
          </p:cNvPr>
          <p:cNvSpPr/>
          <p:nvPr/>
        </p:nvSpPr>
        <p:spPr>
          <a:xfrm>
            <a:off x="1721089" y="4586764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＃タグ</a:t>
            </a:r>
            <a:endParaRPr kumimoji="1" lang="en-US" altLang="ja-JP" sz="1200" b="1" dirty="0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sp>
        <p:nvSpPr>
          <p:cNvPr id="102" name="正方形/長方形 101">
            <a:extLst>
              <a:ext uri="{FF2B5EF4-FFF2-40B4-BE49-F238E27FC236}">
                <a16:creationId xmlns:a16="http://schemas.microsoft.com/office/drawing/2014/main" id="{4DF000A4-B361-4511-8C39-268014549A06}"/>
              </a:ext>
            </a:extLst>
          </p:cNvPr>
          <p:cNvSpPr/>
          <p:nvPr/>
        </p:nvSpPr>
        <p:spPr>
          <a:xfrm>
            <a:off x="6628463" y="2637210"/>
            <a:ext cx="1660923" cy="241842"/>
          </a:xfrm>
          <a:prstGeom prst="rect">
            <a:avLst/>
          </a:prstGeom>
          <a:solidFill>
            <a:srgbClr val="0070C0"/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sz="1200" b="1">
              <a:solidFill>
                <a:schemeClr val="tx1">
                  <a:lumMod val="85000"/>
                  <a:lumOff val="15000"/>
                </a:schemeClr>
              </a:solidFill>
              <a:latin typeface="+mn-ea"/>
              <a:cs typeface="メイリオ"/>
            </a:endParaRPr>
          </a:p>
        </p:txBody>
      </p:sp>
      <p:sp>
        <p:nvSpPr>
          <p:cNvPr id="107" name="正方形/長方形 106">
            <a:extLst>
              <a:ext uri="{FF2B5EF4-FFF2-40B4-BE49-F238E27FC236}">
                <a16:creationId xmlns:a16="http://schemas.microsoft.com/office/drawing/2014/main" id="{5D4F0374-FC33-489A-860B-ED026DA80BFB}"/>
              </a:ext>
            </a:extLst>
          </p:cNvPr>
          <p:cNvSpPr/>
          <p:nvPr/>
        </p:nvSpPr>
        <p:spPr>
          <a:xfrm>
            <a:off x="6590364" y="2611302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各記事</a:t>
            </a:r>
          </a:p>
        </p:txBody>
      </p:sp>
      <p:cxnSp>
        <p:nvCxnSpPr>
          <p:cNvPr id="108" name="直線コネクタ 107">
            <a:extLst>
              <a:ext uri="{FF2B5EF4-FFF2-40B4-BE49-F238E27FC236}">
                <a16:creationId xmlns:a16="http://schemas.microsoft.com/office/drawing/2014/main" id="{D0C259BE-EFF0-40DC-98EC-C24C33535232}"/>
              </a:ext>
            </a:extLst>
          </p:cNvPr>
          <p:cNvCxnSpPr>
            <a:cxnSpLocks/>
          </p:cNvCxnSpPr>
          <p:nvPr/>
        </p:nvCxnSpPr>
        <p:spPr>
          <a:xfrm>
            <a:off x="5815439" y="2724015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1" name="正方形/長方形 80">
            <a:extLst>
              <a:ext uri="{FF2B5EF4-FFF2-40B4-BE49-F238E27FC236}">
                <a16:creationId xmlns:a16="http://schemas.microsoft.com/office/drawing/2014/main" id="{4C190918-212F-4A6C-89FF-8FC3B55C5CD2}"/>
              </a:ext>
            </a:extLst>
          </p:cNvPr>
          <p:cNvSpPr/>
          <p:nvPr/>
        </p:nvSpPr>
        <p:spPr>
          <a:xfrm>
            <a:off x="4156939" y="4557691"/>
            <a:ext cx="1660923" cy="225430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2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  <a:cs typeface="メイリオ"/>
              </a:rPr>
              <a:t>タグ一覧</a:t>
            </a:r>
          </a:p>
        </p:txBody>
      </p:sp>
      <p:cxnSp>
        <p:nvCxnSpPr>
          <p:cNvPr id="83" name="直線コネクタ 82">
            <a:extLst>
              <a:ext uri="{FF2B5EF4-FFF2-40B4-BE49-F238E27FC236}">
                <a16:creationId xmlns:a16="http://schemas.microsoft.com/office/drawing/2014/main" id="{5D540DCB-D8BB-4315-B8CF-AB8D206E53B8}"/>
              </a:ext>
            </a:extLst>
          </p:cNvPr>
          <p:cNvCxnSpPr>
            <a:cxnSpLocks/>
          </p:cNvCxnSpPr>
          <p:nvPr/>
        </p:nvCxnSpPr>
        <p:spPr>
          <a:xfrm>
            <a:off x="3382014" y="4670403"/>
            <a:ext cx="774927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8" name="タイトル 9">
            <a:extLst>
              <a:ext uri="{FF2B5EF4-FFF2-40B4-BE49-F238E27FC236}">
                <a16:creationId xmlns:a16="http://schemas.microsoft.com/office/drawing/2014/main" id="{6FAF0CA2-6A2F-4CB8-B4B9-C2EECD421245}"/>
              </a:ext>
            </a:extLst>
          </p:cNvPr>
          <p:cNvSpPr txBox="1">
            <a:spLocks/>
          </p:cNvSpPr>
          <p:nvPr/>
        </p:nvSpPr>
        <p:spPr>
          <a:xfrm>
            <a:off x="119700" y="68108"/>
            <a:ext cx="9716450" cy="4806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  <a:cs typeface="メイリオ"/>
              </a:rPr>
              <a:t>「トラベルエトワ」ウェブサイト構成</a:t>
            </a:r>
          </a:p>
        </p:txBody>
      </p:sp>
    </p:spTree>
    <p:extLst>
      <p:ext uri="{BB962C8B-B14F-4D97-AF65-F5344CB8AC3E}">
        <p14:creationId xmlns:p14="http://schemas.microsoft.com/office/powerpoint/2010/main" val="1870452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074C2E4C-894B-4350-8D9B-32E2C2D56A11}"/>
              </a:ext>
            </a:extLst>
          </p:cNvPr>
          <p:cNvSpPr/>
          <p:nvPr/>
        </p:nvSpPr>
        <p:spPr>
          <a:xfrm>
            <a:off x="0" y="-17469"/>
            <a:ext cx="9906000" cy="6172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9" name="フッター プレースホルダー 10">
            <a:extLst>
              <a:ext uri="{FF2B5EF4-FFF2-40B4-BE49-F238E27FC236}">
                <a16:creationId xmlns:a16="http://schemas.microsoft.com/office/drawing/2014/main" id="{365037DF-18EA-496B-8658-042C47D4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2903" y="6482086"/>
            <a:ext cx="4140198" cy="365125"/>
          </a:xfrm>
        </p:spPr>
        <p:txBody>
          <a:bodyPr/>
          <a:lstStyle/>
          <a:p>
            <a:r>
              <a:rPr lang="en-US" altLang="ja-JP" dirty="0">
                <a:latin typeface="+mn-ea"/>
              </a:rPr>
              <a:t>© SUCRECUBE Technologies 2018 All rights reserved. 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50" name="スライド番号プレースホルダー 11">
            <a:extLst>
              <a:ext uri="{FF2B5EF4-FFF2-40B4-BE49-F238E27FC236}">
                <a16:creationId xmlns:a16="http://schemas.microsoft.com/office/drawing/2014/main" id="{9E58C4A6-FE9D-4B54-B1D4-FADA0293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0697" y="6482086"/>
            <a:ext cx="423863" cy="365125"/>
          </a:xfrm>
        </p:spPr>
        <p:txBody>
          <a:bodyPr/>
          <a:lstStyle/>
          <a:p>
            <a:fld id="{D3A91B34-8F2A-4853-9DE8-68705B4DDBC2}" type="slidenum">
              <a:rPr kumimoji="1" lang="ja-JP" altLang="en-US" smtClean="0">
                <a:latin typeface="+mn-ea"/>
              </a:rPr>
              <a:pPr/>
              <a:t>2</a:t>
            </a:fld>
            <a:endParaRPr kumimoji="1" lang="ja-JP" altLang="en-US">
              <a:latin typeface="+mn-ea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0365C9F-5C53-4575-8266-5121A2599C36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6949" t="11808" r="34398" b="2262"/>
          <a:stretch/>
        </p:blipFill>
        <p:spPr>
          <a:xfrm>
            <a:off x="5883072" y="2218237"/>
            <a:ext cx="3726180" cy="3909060"/>
          </a:xfrm>
          <a:prstGeom prst="rect">
            <a:avLst/>
          </a:prstGeom>
        </p:spPr>
      </p:pic>
      <p:sp>
        <p:nvSpPr>
          <p:cNvPr id="62" name="テキスト ボックス 61">
            <a:extLst>
              <a:ext uri="{FF2B5EF4-FFF2-40B4-BE49-F238E27FC236}">
                <a16:creationId xmlns:a16="http://schemas.microsoft.com/office/drawing/2014/main" id="{35F20D5C-9646-4C49-AAF7-F3F2546D5406}"/>
              </a:ext>
            </a:extLst>
          </p:cNvPr>
          <p:cNvSpPr txBox="1"/>
          <p:nvPr/>
        </p:nvSpPr>
        <p:spPr>
          <a:xfrm>
            <a:off x="5883072" y="1724965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タグ一覧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92541427-654B-4DC4-8587-353F2118C040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5445" t="12166" r="6838" b="993"/>
          <a:stretch/>
        </p:blipFill>
        <p:spPr>
          <a:xfrm>
            <a:off x="333654" y="2218237"/>
            <a:ext cx="5514264" cy="3909060"/>
          </a:xfrm>
          <a:prstGeom prst="rect">
            <a:avLst/>
          </a:prstGeom>
        </p:spPr>
      </p:pic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CB76AA60-0CCB-42D3-AE75-3CC94181F387}"/>
              </a:ext>
            </a:extLst>
          </p:cNvPr>
          <p:cNvSpPr txBox="1"/>
          <p:nvPr/>
        </p:nvSpPr>
        <p:spPr>
          <a:xfrm>
            <a:off x="296748" y="1724965"/>
            <a:ext cx="141577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新着記事一覧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5AA7E17-3028-457C-92E9-B70FBBB79D71}"/>
              </a:ext>
            </a:extLst>
          </p:cNvPr>
          <p:cNvSpPr txBox="1"/>
          <p:nvPr/>
        </p:nvSpPr>
        <p:spPr>
          <a:xfrm>
            <a:off x="533454" y="979009"/>
            <a:ext cx="1531188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第二階層目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7F72E4C9-E5F5-48C8-8C42-0112F3549E14}"/>
              </a:ext>
            </a:extLst>
          </p:cNvPr>
          <p:cNvSpPr/>
          <p:nvPr/>
        </p:nvSpPr>
        <p:spPr>
          <a:xfrm>
            <a:off x="410573" y="1022732"/>
            <a:ext cx="88134" cy="27924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  <a:cs typeface="メイリオ"/>
            </a:endParaRPr>
          </a:p>
        </p:txBody>
      </p:sp>
      <p:sp>
        <p:nvSpPr>
          <p:cNvPr id="12" name="タイトル 9">
            <a:extLst>
              <a:ext uri="{FF2B5EF4-FFF2-40B4-BE49-F238E27FC236}">
                <a16:creationId xmlns:a16="http://schemas.microsoft.com/office/drawing/2014/main" id="{8510DCB7-C552-42E6-9B2C-B188CCBC1928}"/>
              </a:ext>
            </a:extLst>
          </p:cNvPr>
          <p:cNvSpPr txBox="1">
            <a:spLocks/>
          </p:cNvSpPr>
          <p:nvPr/>
        </p:nvSpPr>
        <p:spPr>
          <a:xfrm>
            <a:off x="119700" y="68108"/>
            <a:ext cx="9716450" cy="4806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  <a:cs typeface="メイリオ"/>
              </a:rPr>
              <a:t>「トラベルエトワ」ウェブサイト構成</a:t>
            </a:r>
          </a:p>
        </p:txBody>
      </p:sp>
    </p:spTree>
    <p:extLst>
      <p:ext uri="{BB962C8B-B14F-4D97-AF65-F5344CB8AC3E}">
        <p14:creationId xmlns:p14="http://schemas.microsoft.com/office/powerpoint/2010/main" val="25777167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正方形/長方形 89">
            <a:extLst>
              <a:ext uri="{FF2B5EF4-FFF2-40B4-BE49-F238E27FC236}">
                <a16:creationId xmlns:a16="http://schemas.microsoft.com/office/drawing/2014/main" id="{074C2E4C-894B-4350-8D9B-32E2C2D56A11}"/>
              </a:ext>
            </a:extLst>
          </p:cNvPr>
          <p:cNvSpPr/>
          <p:nvPr/>
        </p:nvSpPr>
        <p:spPr>
          <a:xfrm>
            <a:off x="0" y="-17469"/>
            <a:ext cx="9906000" cy="6172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49" name="フッター プレースホルダー 10">
            <a:extLst>
              <a:ext uri="{FF2B5EF4-FFF2-40B4-BE49-F238E27FC236}">
                <a16:creationId xmlns:a16="http://schemas.microsoft.com/office/drawing/2014/main" id="{365037DF-18EA-496B-8658-042C47D4B7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2882903" y="6482086"/>
            <a:ext cx="4140198" cy="365125"/>
          </a:xfrm>
        </p:spPr>
        <p:txBody>
          <a:bodyPr/>
          <a:lstStyle/>
          <a:p>
            <a:r>
              <a:rPr lang="en-US" altLang="ja-JP" dirty="0">
                <a:latin typeface="+mn-ea"/>
              </a:rPr>
              <a:t>© SUCRECUBE Technologies 2018 All rights reserved. </a:t>
            </a:r>
            <a:endParaRPr kumimoji="1" lang="ja-JP" altLang="en-US" dirty="0">
              <a:latin typeface="+mn-ea"/>
            </a:endParaRPr>
          </a:p>
        </p:txBody>
      </p:sp>
      <p:sp>
        <p:nvSpPr>
          <p:cNvPr id="50" name="スライド番号プレースホルダー 11">
            <a:extLst>
              <a:ext uri="{FF2B5EF4-FFF2-40B4-BE49-F238E27FC236}">
                <a16:creationId xmlns:a16="http://schemas.microsoft.com/office/drawing/2014/main" id="{9E58C4A6-FE9D-4B54-B1D4-FADA02934E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390697" y="6482086"/>
            <a:ext cx="423863" cy="365125"/>
          </a:xfrm>
        </p:spPr>
        <p:txBody>
          <a:bodyPr/>
          <a:lstStyle/>
          <a:p>
            <a:fld id="{D3A91B34-8F2A-4853-9DE8-68705B4DDBC2}" type="slidenum">
              <a:rPr kumimoji="1" lang="ja-JP" altLang="en-US" smtClean="0">
                <a:latin typeface="+mn-ea"/>
              </a:rPr>
              <a:pPr/>
              <a:t>3</a:t>
            </a:fld>
            <a:endParaRPr kumimoji="1" lang="ja-JP" altLang="en-US">
              <a:latin typeface="+mn-ea"/>
            </a:endParaRPr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CB76AA60-0CCB-42D3-AE75-3CC94181F387}"/>
              </a:ext>
            </a:extLst>
          </p:cNvPr>
          <p:cNvSpPr txBox="1"/>
          <p:nvPr/>
        </p:nvSpPr>
        <p:spPr>
          <a:xfrm>
            <a:off x="302983" y="1238375"/>
            <a:ext cx="1005403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特集記事</a:t>
            </a:r>
          </a:p>
        </p:txBody>
      </p:sp>
      <p:sp>
        <p:nvSpPr>
          <p:cNvPr id="83" name="テキスト ボックス 82">
            <a:extLst>
              <a:ext uri="{FF2B5EF4-FFF2-40B4-BE49-F238E27FC236}">
                <a16:creationId xmlns:a16="http://schemas.microsoft.com/office/drawing/2014/main" id="{15AA7E17-3028-457C-92E9-B70FBBB79D71}"/>
              </a:ext>
            </a:extLst>
          </p:cNvPr>
          <p:cNvSpPr txBox="1"/>
          <p:nvPr/>
        </p:nvSpPr>
        <p:spPr>
          <a:xfrm>
            <a:off x="533454" y="787658"/>
            <a:ext cx="303159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1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記事ページ　想定</a:t>
            </a:r>
            <a:r>
              <a:rPr kumimoji="1" lang="en-US" altLang="ja-JP" sz="21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3</a:t>
            </a:r>
            <a:r>
              <a:rPr kumimoji="1" lang="ja-JP" altLang="en-US" sz="21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種類</a:t>
            </a:r>
          </a:p>
        </p:txBody>
      </p:sp>
      <p:sp>
        <p:nvSpPr>
          <p:cNvPr id="88" name="正方形/長方形 87">
            <a:extLst>
              <a:ext uri="{FF2B5EF4-FFF2-40B4-BE49-F238E27FC236}">
                <a16:creationId xmlns:a16="http://schemas.microsoft.com/office/drawing/2014/main" id="{7F72E4C9-E5F5-48C8-8C42-0112F3549E14}"/>
              </a:ext>
            </a:extLst>
          </p:cNvPr>
          <p:cNvSpPr/>
          <p:nvPr/>
        </p:nvSpPr>
        <p:spPr>
          <a:xfrm>
            <a:off x="410573" y="831381"/>
            <a:ext cx="88134" cy="279244"/>
          </a:xfrm>
          <a:prstGeom prst="rect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  <a:cs typeface="メイリオ"/>
            </a:endParaRPr>
          </a:p>
        </p:txBody>
      </p:sp>
      <p:sp>
        <p:nvSpPr>
          <p:cNvPr id="12" name="タイトル 9">
            <a:extLst>
              <a:ext uri="{FF2B5EF4-FFF2-40B4-BE49-F238E27FC236}">
                <a16:creationId xmlns:a16="http://schemas.microsoft.com/office/drawing/2014/main" id="{8510DCB7-C552-42E6-9B2C-B188CCBC1928}"/>
              </a:ext>
            </a:extLst>
          </p:cNvPr>
          <p:cNvSpPr txBox="1">
            <a:spLocks/>
          </p:cNvSpPr>
          <p:nvPr/>
        </p:nvSpPr>
        <p:spPr>
          <a:xfrm>
            <a:off x="119700" y="68108"/>
            <a:ext cx="9716450" cy="4806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  <a:cs typeface="メイリオ"/>
              </a:rPr>
              <a:t>「トラベルエトワ」ウェブサイト構成</a:t>
            </a:r>
          </a:p>
        </p:txBody>
      </p:sp>
      <p:sp>
        <p:nvSpPr>
          <p:cNvPr id="14" name="正方形/長方形 13">
            <a:extLst>
              <a:ext uri="{FF2B5EF4-FFF2-40B4-BE49-F238E27FC236}">
                <a16:creationId xmlns:a16="http://schemas.microsoft.com/office/drawing/2014/main" id="{AF3018F0-8382-4CFD-8E54-E1B80B676BC5}"/>
              </a:ext>
            </a:extLst>
          </p:cNvPr>
          <p:cNvSpPr/>
          <p:nvPr/>
        </p:nvSpPr>
        <p:spPr>
          <a:xfrm>
            <a:off x="302983" y="1566099"/>
            <a:ext cx="93439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ja-JP" altLang="en-US" sz="1500" dirty="0">
                <a:latin typeface="+mn-ea"/>
              </a:rPr>
              <a:t>センター揃え</a:t>
            </a:r>
            <a:endParaRPr lang="en-US" altLang="ja-JP" sz="1500" dirty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参考）</a:t>
            </a:r>
            <a:r>
              <a:rPr lang="en-US" altLang="ja-JP" sz="1500" dirty="0">
                <a:latin typeface="+mn-ea"/>
                <a:hlinkClick r:id="rId2"/>
              </a:rPr>
              <a:t>https://www.herenow.city/kyoto/article/kyoto-books/1</a:t>
            </a:r>
            <a:endParaRPr lang="en-US" altLang="ja-JP" sz="1500" dirty="0">
              <a:latin typeface="+mn-ea"/>
            </a:endParaRP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B0F2E237-4B13-44EA-BEB0-6B425E8EC840}"/>
              </a:ext>
            </a:extLst>
          </p:cNvPr>
          <p:cNvSpPr txBox="1"/>
          <p:nvPr/>
        </p:nvSpPr>
        <p:spPr>
          <a:xfrm>
            <a:off x="302983" y="2162922"/>
            <a:ext cx="305724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旅マエ・トラベル基本情報記事</a:t>
            </a:r>
          </a:p>
        </p:txBody>
      </p:sp>
      <p:sp>
        <p:nvSpPr>
          <p:cNvPr id="18" name="正方形/長方形 17">
            <a:extLst>
              <a:ext uri="{FF2B5EF4-FFF2-40B4-BE49-F238E27FC236}">
                <a16:creationId xmlns:a16="http://schemas.microsoft.com/office/drawing/2014/main" id="{AD5C5F04-5622-4C6D-8BCA-E8BECDBAA0E6}"/>
              </a:ext>
            </a:extLst>
          </p:cNvPr>
          <p:cNvSpPr/>
          <p:nvPr/>
        </p:nvSpPr>
        <p:spPr>
          <a:xfrm>
            <a:off x="302983" y="2490646"/>
            <a:ext cx="93439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ja-JP" altLang="en-US" sz="1500" dirty="0">
                <a:latin typeface="+mn-ea"/>
              </a:rPr>
              <a:t>左揃え</a:t>
            </a:r>
            <a:endParaRPr lang="en-US" altLang="ja-JP" sz="1500" dirty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参考）</a:t>
            </a:r>
            <a:r>
              <a:rPr lang="en-US" altLang="ja-JP" sz="1500" dirty="0">
                <a:latin typeface="+mn-ea"/>
                <a:hlinkClick r:id="rId3"/>
              </a:rPr>
              <a:t>https://www.houyhnhnm.jp/news/283957/</a:t>
            </a:r>
            <a:endParaRPr lang="en-US" altLang="ja-JP" sz="1500" dirty="0">
              <a:latin typeface="+mn-ea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AF371642-DD38-4448-89C2-B14343F859A0}"/>
              </a:ext>
            </a:extLst>
          </p:cNvPr>
          <p:cNvSpPr txBox="1"/>
          <p:nvPr/>
        </p:nvSpPr>
        <p:spPr>
          <a:xfrm>
            <a:off x="302983" y="3134068"/>
            <a:ext cx="24416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b="1" dirty="0">
                <a:solidFill>
                  <a:schemeClr val="accent1">
                    <a:lumMod val="75000"/>
                  </a:schemeClr>
                </a:solidFill>
                <a:latin typeface="+mn-ea"/>
                <a:cs typeface="メイリオ"/>
              </a:rPr>
              <a:t>食べる・見る・遊ぶ記事</a:t>
            </a:r>
          </a:p>
        </p:txBody>
      </p: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CA2A3FB-F29F-4BE2-8BCD-13F822BAAA89}"/>
              </a:ext>
            </a:extLst>
          </p:cNvPr>
          <p:cNvSpPr/>
          <p:nvPr/>
        </p:nvSpPr>
        <p:spPr>
          <a:xfrm>
            <a:off x="302983" y="3461792"/>
            <a:ext cx="9343937" cy="5539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ja-JP" altLang="en-US" sz="1500" dirty="0">
                <a:latin typeface="+mn-ea"/>
              </a:rPr>
              <a:t>写真スライダー＋地図</a:t>
            </a:r>
            <a:endParaRPr lang="en-US" altLang="ja-JP" sz="1500" dirty="0">
              <a:latin typeface="+mn-ea"/>
            </a:endParaRPr>
          </a:p>
          <a:p>
            <a:r>
              <a:rPr lang="ja-JP" altLang="en-US" sz="1500" dirty="0">
                <a:latin typeface="+mn-ea"/>
              </a:rPr>
              <a:t>参考）</a:t>
            </a:r>
            <a:r>
              <a:rPr lang="en-US" altLang="ja-JP" sz="1500" dirty="0">
                <a:latin typeface="+mn-ea"/>
                <a:hlinkClick r:id="rId4"/>
              </a:rPr>
              <a:t>https://www.herenow.city/kyoto/venue/y-gion/</a:t>
            </a:r>
            <a:endParaRPr lang="en-US" altLang="ja-JP" sz="1500" dirty="0">
              <a:latin typeface="+mn-ea"/>
            </a:endParaRPr>
          </a:p>
        </p:txBody>
      </p:sp>
      <p:sp>
        <p:nvSpPr>
          <p:cNvPr id="21" name="正方形/長方形 20">
            <a:extLst>
              <a:ext uri="{FF2B5EF4-FFF2-40B4-BE49-F238E27FC236}">
                <a16:creationId xmlns:a16="http://schemas.microsoft.com/office/drawing/2014/main" id="{E16CD970-3884-4136-B2C2-B58644CAEDBB}"/>
              </a:ext>
            </a:extLst>
          </p:cNvPr>
          <p:cNvSpPr/>
          <p:nvPr/>
        </p:nvSpPr>
        <p:spPr>
          <a:xfrm>
            <a:off x="0" y="4155106"/>
            <a:ext cx="9906000" cy="617212"/>
          </a:xfrm>
          <a:prstGeom prst="rect">
            <a:avLst/>
          </a:prstGeom>
          <a:solidFill>
            <a:schemeClr val="accent1">
              <a:lumMod val="5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atin typeface="+mn-ea"/>
            </a:endParaRPr>
          </a:p>
        </p:txBody>
      </p:sp>
      <p:sp>
        <p:nvSpPr>
          <p:cNvPr id="22" name="タイトル 9">
            <a:extLst>
              <a:ext uri="{FF2B5EF4-FFF2-40B4-BE49-F238E27FC236}">
                <a16:creationId xmlns:a16="http://schemas.microsoft.com/office/drawing/2014/main" id="{2BE095B4-3878-41AC-B852-55E89D2FD00A}"/>
              </a:ext>
            </a:extLst>
          </p:cNvPr>
          <p:cNvSpPr txBox="1">
            <a:spLocks/>
          </p:cNvSpPr>
          <p:nvPr/>
        </p:nvSpPr>
        <p:spPr>
          <a:xfrm>
            <a:off x="119700" y="4240683"/>
            <a:ext cx="9716450" cy="48069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kumimoji="1"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200" b="1" dirty="0">
                <a:solidFill>
                  <a:schemeClr val="bg1"/>
                </a:solidFill>
                <a:latin typeface="+mn-ea"/>
                <a:ea typeface="+mn-ea"/>
                <a:cs typeface="メイリオ"/>
              </a:rPr>
              <a:t> ウェブサイトポイント</a:t>
            </a:r>
          </a:p>
        </p:txBody>
      </p:sp>
      <p:sp>
        <p:nvSpPr>
          <p:cNvPr id="23" name="正方形/長方形 22">
            <a:extLst>
              <a:ext uri="{FF2B5EF4-FFF2-40B4-BE49-F238E27FC236}">
                <a16:creationId xmlns:a16="http://schemas.microsoft.com/office/drawing/2014/main" id="{060BAF9F-90A0-4147-B70C-FC9BAA6C6C85}"/>
              </a:ext>
            </a:extLst>
          </p:cNvPr>
          <p:cNvSpPr/>
          <p:nvPr/>
        </p:nvSpPr>
        <p:spPr>
          <a:xfrm>
            <a:off x="302983" y="4884578"/>
            <a:ext cx="934393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buFontTx/>
              <a:buChar char="-"/>
            </a:pPr>
            <a:r>
              <a:rPr lang="ja-JP" altLang="en-US" sz="1600" dirty="0">
                <a:latin typeface="+mn-ea"/>
              </a:rPr>
              <a:t>同じタグの記事を関連記事として読み込み</a:t>
            </a:r>
            <a:endParaRPr lang="en-US" altLang="ja-JP" sz="1600" dirty="0">
              <a:latin typeface="+mn-ea"/>
            </a:endParaRPr>
          </a:p>
          <a:p>
            <a:pPr marL="285750" indent="-285750">
              <a:buFontTx/>
              <a:buChar char="-"/>
            </a:pPr>
            <a:endParaRPr lang="en-US" altLang="ja-JP" sz="1600" dirty="0">
              <a:latin typeface="+mn-ea"/>
            </a:endParaRPr>
          </a:p>
          <a:p>
            <a:pPr marL="285750" indent="-285750">
              <a:buFontTx/>
              <a:buChar char="-"/>
            </a:pPr>
            <a:r>
              <a:rPr lang="ja-JP" altLang="en-US" sz="1600" dirty="0">
                <a:latin typeface="+mn-ea"/>
              </a:rPr>
              <a:t>同ＷＰテーマを使って「他国</a:t>
            </a:r>
            <a:r>
              <a:rPr lang="en-US" altLang="ja-JP" sz="1600" dirty="0">
                <a:latin typeface="+mn-ea"/>
              </a:rPr>
              <a:t>Ver.</a:t>
            </a:r>
            <a:r>
              <a:rPr lang="ja-JP" altLang="en-US" sz="1600" dirty="0">
                <a:latin typeface="+mn-ea"/>
              </a:rPr>
              <a:t>」 「キッズエトワ」「ウェディング・ハネムーン」など</a:t>
            </a:r>
            <a:br>
              <a:rPr lang="en-US" altLang="ja-JP" sz="1600" dirty="0">
                <a:latin typeface="+mn-ea"/>
              </a:rPr>
            </a:br>
            <a:r>
              <a:rPr lang="ja-JP" altLang="en-US" sz="1600" dirty="0">
                <a:latin typeface="+mn-ea"/>
              </a:rPr>
              <a:t>他のサービスにも展開できるようなシンプルな構造</a:t>
            </a:r>
            <a:endParaRPr lang="en-US" altLang="ja-JP" sz="1600" dirty="0">
              <a:latin typeface="+mn-ea"/>
            </a:endParaRPr>
          </a:p>
          <a:p>
            <a:pPr marL="285750" indent="-285750">
              <a:buFontTx/>
              <a:buChar char="-"/>
            </a:pPr>
            <a:endParaRPr lang="en-US" altLang="ja-JP" sz="1600" dirty="0">
              <a:latin typeface="+mn-ea"/>
            </a:endParaRPr>
          </a:p>
          <a:p>
            <a:pPr marL="285750" indent="-285750">
              <a:buFontTx/>
              <a:buChar char="-"/>
            </a:pPr>
            <a:r>
              <a:rPr lang="ja-JP" altLang="en-US" sz="1600" dirty="0">
                <a:latin typeface="+mn-ea"/>
              </a:rPr>
              <a:t>今後、口コミや航空券・宿泊料金比較の外部サービスを埋め込む可能性もあり</a:t>
            </a:r>
            <a:endParaRPr lang="en-US" altLang="ja-JP" sz="16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413131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1051</TotalTime>
  <Words>204</Words>
  <Application>Microsoft Office PowerPoint</Application>
  <PresentationFormat>A4 210 x 297 mm</PresentationFormat>
  <Paragraphs>59</Paragraphs>
  <Slides>4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10" baseType="lpstr">
      <vt:lpstr>Yu Gothic Medium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Masami KOBAYASHI</dc:creator>
  <cp:lastModifiedBy>Masami KOBAYASHI</cp:lastModifiedBy>
  <cp:revision>38</cp:revision>
  <cp:lastPrinted>2018-11-05T09:49:28Z</cp:lastPrinted>
  <dcterms:created xsi:type="dcterms:W3CDTF">2018-11-02T14:29:54Z</dcterms:created>
  <dcterms:modified xsi:type="dcterms:W3CDTF">2019-08-13T08:59:19Z</dcterms:modified>
</cp:coreProperties>
</file>