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09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76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7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13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76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19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471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25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68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88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09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62916-1DE7-4EEC-BF6E-40C866898F16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27303-C072-4B17-94AD-10AA3D4C4C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29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248424-FD9E-4DA7-BB36-CDB46C2DA96F}"/>
              </a:ext>
            </a:extLst>
          </p:cNvPr>
          <p:cNvSpPr/>
          <p:nvPr/>
        </p:nvSpPr>
        <p:spPr>
          <a:xfrm>
            <a:off x="0" y="0"/>
            <a:ext cx="6858000" cy="559584"/>
          </a:xfrm>
          <a:prstGeom prst="rect">
            <a:avLst/>
          </a:prstGeom>
          <a:solidFill>
            <a:srgbClr val="66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EF71149-CD5D-4C44-9105-0D6B96D3FD37}"/>
              </a:ext>
            </a:extLst>
          </p:cNvPr>
          <p:cNvSpPr txBox="1">
            <a:spLocks/>
          </p:cNvSpPr>
          <p:nvPr/>
        </p:nvSpPr>
        <p:spPr>
          <a:xfrm>
            <a:off x="395311" y="137900"/>
            <a:ext cx="9269597" cy="366375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5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パリエトワ </a:t>
            </a:r>
            <a:r>
              <a:rPr lang="en-US" altLang="ja-JP" sz="195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(Paris et </a:t>
            </a:r>
            <a:r>
              <a:rPr lang="en-US" altLang="ja-JP" sz="1950" b="1" dirty="0" err="1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toi</a:t>
            </a:r>
            <a:r>
              <a:rPr lang="en-US" altLang="ja-JP" sz="195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) </a:t>
            </a:r>
            <a:r>
              <a:rPr lang="ja-JP" altLang="en-US" sz="195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に集まる人々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5173DFD-C10C-4307-8B5B-120650B32C34}"/>
              </a:ext>
            </a:extLst>
          </p:cNvPr>
          <p:cNvSpPr txBox="1"/>
          <p:nvPr/>
        </p:nvSpPr>
        <p:spPr>
          <a:xfrm>
            <a:off x="446827" y="1220101"/>
            <a:ext cx="6411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  <a:cs typeface="メイリオ" panose="020B0604030504040204" pitchFamily="50" charset="-128"/>
              </a:rPr>
              <a:t>1. </a:t>
            </a:r>
            <a:r>
              <a:rPr lang="ja-JP" altLang="en-US" sz="1200" dirty="0">
                <a:latin typeface="+mn-ea"/>
                <a:cs typeface="メイリオ" panose="020B0604030504040204" pitchFamily="50" charset="-128"/>
              </a:rPr>
              <a:t>パリについて知りたい人 </a:t>
            </a:r>
            <a:r>
              <a:rPr lang="en-US" altLang="ja-JP" sz="1200" dirty="0">
                <a:latin typeface="+mn-ea"/>
                <a:cs typeface="メイリオ" panose="020B0604030504040204" pitchFamily="50" charset="-128"/>
              </a:rPr>
              <a:t>– </a:t>
            </a:r>
            <a:r>
              <a:rPr lang="ja-JP" altLang="en-US" sz="1200" dirty="0">
                <a:latin typeface="+mn-ea"/>
                <a:cs typeface="メイリオ" panose="020B0604030504040204" pitchFamily="50" charset="-128"/>
              </a:rPr>
              <a:t>読者</a:t>
            </a:r>
            <a:endParaRPr lang="en-US" altLang="ja-JP" sz="1200" dirty="0">
              <a:latin typeface="+mn-ea"/>
              <a:cs typeface="メイリオ" panose="020B0604030504040204" pitchFamily="50" charset="-128"/>
            </a:endParaRPr>
          </a:p>
          <a:p>
            <a:r>
              <a:rPr lang="en-US" altLang="ja-JP" sz="1200" dirty="0">
                <a:latin typeface="+mn-ea"/>
                <a:cs typeface="メイリオ" panose="020B0604030504040204" pitchFamily="50" charset="-128"/>
              </a:rPr>
              <a:t>2. </a:t>
            </a:r>
            <a:r>
              <a:rPr lang="ja-JP" altLang="en-US" sz="1200" dirty="0">
                <a:latin typeface="+mn-ea"/>
                <a:cs typeface="メイリオ" panose="020B0604030504040204" pitchFamily="50" charset="-128"/>
              </a:rPr>
              <a:t>自分のビジネスを発信したい人 </a:t>
            </a:r>
            <a:r>
              <a:rPr lang="en-US" altLang="ja-JP" sz="1200" dirty="0">
                <a:latin typeface="+mn-ea"/>
                <a:cs typeface="メイリオ" panose="020B0604030504040204" pitchFamily="50" charset="-128"/>
              </a:rPr>
              <a:t>– </a:t>
            </a:r>
            <a:r>
              <a:rPr lang="ja-JP" altLang="en-US" sz="1200" dirty="0">
                <a:latin typeface="+mn-ea"/>
                <a:cs typeface="メイリオ" panose="020B0604030504040204" pitchFamily="50" charset="-128"/>
              </a:rPr>
              <a:t>事業者 </a:t>
            </a:r>
            <a:r>
              <a:rPr lang="en-US" altLang="ja-JP" sz="1200" dirty="0">
                <a:latin typeface="+mn-ea"/>
                <a:cs typeface="メイリオ" panose="020B0604030504040204" pitchFamily="50" charset="-128"/>
              </a:rPr>
              <a:t>/ </a:t>
            </a:r>
            <a:r>
              <a:rPr lang="ja-JP" altLang="en-US" sz="1200" dirty="0">
                <a:latin typeface="+mn-ea"/>
                <a:cs typeface="メイリオ" panose="020B0604030504040204" pitchFamily="50" charset="-128"/>
              </a:rPr>
              <a:t>ライターとして自分の名前を売りたい人</a:t>
            </a:r>
            <a:endParaRPr lang="en-US" altLang="ja-JP" sz="1200" dirty="0">
              <a:latin typeface="+mn-ea"/>
              <a:cs typeface="メイリオ" panose="020B0604030504040204" pitchFamily="50" charset="-128"/>
            </a:endParaRPr>
          </a:p>
          <a:p>
            <a:r>
              <a:rPr lang="en-US" altLang="ja-JP" sz="1200" dirty="0">
                <a:latin typeface="+mn-ea"/>
                <a:cs typeface="メイリオ" panose="020B0604030504040204" pitchFamily="50" charset="-128"/>
              </a:rPr>
              <a:t>3. </a:t>
            </a:r>
            <a:r>
              <a:rPr lang="ja-JP" altLang="en-US" sz="1200" dirty="0">
                <a:latin typeface="+mn-ea"/>
                <a:cs typeface="メイリオ" panose="020B0604030504040204" pitchFamily="50" charset="-128"/>
              </a:rPr>
              <a:t>自分の事業を紹介してほしい人 </a:t>
            </a:r>
            <a:r>
              <a:rPr lang="en-US" altLang="ja-JP" sz="1200" dirty="0">
                <a:latin typeface="+mn-ea"/>
                <a:cs typeface="メイリオ" panose="020B0604030504040204" pitchFamily="50" charset="-128"/>
              </a:rPr>
              <a:t>– </a:t>
            </a:r>
            <a:r>
              <a:rPr lang="ja-JP" altLang="en-US" sz="1200" dirty="0">
                <a:latin typeface="+mn-ea"/>
                <a:cs typeface="メイリオ" panose="020B0604030504040204" pitchFamily="50" charset="-128"/>
              </a:rPr>
              <a:t>広告掲載希望者 </a:t>
            </a:r>
            <a:endParaRPr lang="en-US" altLang="ja-JP" sz="1200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C626CA4-FA7A-4EA1-AF33-59AB2144BA5D}"/>
              </a:ext>
            </a:extLst>
          </p:cNvPr>
          <p:cNvSpPr txBox="1"/>
          <p:nvPr/>
        </p:nvSpPr>
        <p:spPr>
          <a:xfrm>
            <a:off x="446827" y="826238"/>
            <a:ext cx="7134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パリエトワ </a:t>
            </a:r>
            <a:r>
              <a:rPr lang="en-US" altLang="ja-JP" sz="1600" b="1" dirty="0">
                <a:latin typeface="+mn-ea"/>
                <a:cs typeface="メイリオ" panose="020B0604030504040204" pitchFamily="50" charset="-128"/>
              </a:rPr>
              <a:t>(Paris et </a:t>
            </a:r>
            <a:r>
              <a:rPr lang="en-US" altLang="ja-JP" sz="1600" b="1" dirty="0" err="1">
                <a:latin typeface="+mn-ea"/>
                <a:cs typeface="メイリオ" panose="020B0604030504040204" pitchFamily="50" charset="-128"/>
              </a:rPr>
              <a:t>toi</a:t>
            </a:r>
            <a:r>
              <a:rPr lang="en-US" altLang="ja-JP" sz="1600" b="1" dirty="0">
                <a:latin typeface="+mn-ea"/>
                <a:cs typeface="メイリオ" panose="020B0604030504040204" pitchFamily="50" charset="-128"/>
              </a:rPr>
              <a:t>) </a:t>
            </a:r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に集まる人々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4577E6-79FA-4980-ABF9-98C2814B962C}"/>
              </a:ext>
            </a:extLst>
          </p:cNvPr>
          <p:cNvSpPr txBox="1"/>
          <p:nvPr/>
        </p:nvSpPr>
        <p:spPr>
          <a:xfrm>
            <a:off x="446827" y="2052197"/>
            <a:ext cx="7134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+mn-ea"/>
                <a:cs typeface="メイリオ" panose="020B0604030504040204" pitchFamily="50" charset="-128"/>
              </a:rPr>
              <a:t>1.</a:t>
            </a:r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 パリについて知りたい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C82C772-EB19-40AB-81CA-25B002CF8F35}"/>
              </a:ext>
            </a:extLst>
          </p:cNvPr>
          <p:cNvSpPr txBox="1"/>
          <p:nvPr/>
        </p:nvSpPr>
        <p:spPr>
          <a:xfrm>
            <a:off x="640010" y="2407752"/>
            <a:ext cx="621799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フランスに住んでる人向けの情報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生活基本情報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・税金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・働く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・住む（物件情報アナウンス　無料）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・健康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・恋愛</a:t>
            </a:r>
            <a:r>
              <a:rPr lang="en-US" altLang="ja-JP" sz="1150" dirty="0">
                <a:latin typeface="+mn-ea"/>
                <a:cs typeface="メイリオ" panose="020B0604030504040204" pitchFamily="50" charset="-128"/>
              </a:rPr>
              <a:t>/</a:t>
            </a:r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結婚　 ⇒ お悩み相談室　悩みを募集し、読者参加型のコンテンツにする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日本からの閲覧者向けの情報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・観光スポット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・レストラン</a:t>
            </a:r>
            <a:r>
              <a:rPr lang="en-US" altLang="ja-JP" sz="1150" dirty="0">
                <a:latin typeface="+mn-ea"/>
                <a:cs typeface="メイリオ" panose="020B0604030504040204" pitchFamily="50" charset="-128"/>
              </a:rPr>
              <a:t>/</a:t>
            </a:r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ショップ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・パリの日常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・ホテル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・治安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3D2D02-B670-4DB9-8E6B-2017A12A5FF4}"/>
              </a:ext>
            </a:extLst>
          </p:cNvPr>
          <p:cNvSpPr txBox="1"/>
          <p:nvPr/>
        </p:nvSpPr>
        <p:spPr>
          <a:xfrm>
            <a:off x="446827" y="5065853"/>
            <a:ext cx="641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+mn-ea"/>
                <a:cs typeface="メイリオ" panose="020B0604030504040204" pitchFamily="50" charset="-128"/>
              </a:rPr>
              <a:t>2.</a:t>
            </a:r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 自分のビジネスを発信したい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3C923E4-356F-4625-8C93-1C5D00AD22DE}"/>
              </a:ext>
            </a:extLst>
          </p:cNvPr>
          <p:cNvSpPr txBox="1"/>
          <p:nvPr/>
        </p:nvSpPr>
        <p:spPr>
          <a:xfrm>
            <a:off x="640010" y="5420828"/>
            <a:ext cx="6217990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事業者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定期プラン：自由に更新できるエトワページにて新着情報をいつでも発信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ライター・ブロガー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専門知識や得意分野の記事を執筆（ギャランティ有）、同時に名前を売り出す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8586EA9-933D-4911-86E0-5517891468F7}"/>
              </a:ext>
            </a:extLst>
          </p:cNvPr>
          <p:cNvSpPr txBox="1"/>
          <p:nvPr/>
        </p:nvSpPr>
        <p:spPr>
          <a:xfrm>
            <a:off x="446827" y="6514768"/>
            <a:ext cx="641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+mn-ea"/>
                <a:cs typeface="メイリオ" panose="020B0604030504040204" pitchFamily="50" charset="-128"/>
              </a:rPr>
              <a:t>3.</a:t>
            </a:r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 自分の事業を紹介してほしい人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E0EAB7B-D6E2-4F22-A574-9DFD561D3E09}"/>
              </a:ext>
            </a:extLst>
          </p:cNvPr>
          <p:cNvSpPr txBox="1"/>
          <p:nvPr/>
        </p:nvSpPr>
        <p:spPr>
          <a:xfrm>
            <a:off x="640010" y="6853322"/>
            <a:ext cx="621799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記事広告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エトワライターが取材をし、記事を書く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en-US" altLang="ja-JP" sz="1150" dirty="0">
                <a:latin typeface="+mn-ea"/>
                <a:cs typeface="メイリオ" panose="020B0604030504040204" pitchFamily="50" charset="-128"/>
              </a:rPr>
              <a:t>※</a:t>
            </a:r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開設２年で</a:t>
            </a:r>
            <a:r>
              <a:rPr lang="en-US" altLang="ja-JP" sz="1150" dirty="0">
                <a:latin typeface="+mn-ea"/>
                <a:cs typeface="メイリオ" panose="020B0604030504040204" pitchFamily="50" charset="-128"/>
              </a:rPr>
              <a:t>25,000PV/</a:t>
            </a:r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月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特集記事１件　平均</a:t>
            </a:r>
            <a:r>
              <a:rPr lang="en-US" altLang="ja-JP" sz="1150" dirty="0">
                <a:latin typeface="+mn-ea"/>
                <a:cs typeface="メイリオ" panose="020B0604030504040204" pitchFamily="50" charset="-128"/>
              </a:rPr>
              <a:t>250</a:t>
            </a:r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ＰＶ程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広告費相場： </a:t>
            </a:r>
            <a:r>
              <a:rPr lang="en-US" altLang="ja-JP" sz="1150" dirty="0">
                <a:latin typeface="+mn-ea"/>
                <a:cs typeface="メイリオ" panose="020B0604030504040204" pitchFamily="50" charset="-128"/>
              </a:rPr>
              <a:t>1PV</a:t>
            </a:r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 ＝ </a:t>
            </a:r>
            <a:r>
              <a:rPr lang="en-US" altLang="ja-JP" sz="1150" dirty="0">
                <a:latin typeface="+mn-ea"/>
                <a:cs typeface="メイリオ" panose="020B0604030504040204" pitchFamily="50" charset="-128"/>
              </a:rPr>
              <a:t>1</a:t>
            </a:r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€ 程度　 </a:t>
            </a:r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⇒ </a:t>
            </a:r>
            <a:r>
              <a:rPr lang="en-US" altLang="ja-JP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PV</a:t>
            </a:r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を増やせば広告費も上げられる！</a:t>
            </a:r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イベント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/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習い事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エトワが会議室の貸し出し、告知の手伝いを行なう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⇒ 会費の何％  </a:t>
            </a:r>
            <a:r>
              <a:rPr lang="en-US" altLang="ja-JP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or  </a:t>
            </a:r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一律○○€とする</a:t>
            </a:r>
            <a:r>
              <a:rPr lang="en-US" altLang="ja-JP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089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248424-FD9E-4DA7-BB36-CDB46C2DA96F}"/>
              </a:ext>
            </a:extLst>
          </p:cNvPr>
          <p:cNvSpPr/>
          <p:nvPr/>
        </p:nvSpPr>
        <p:spPr>
          <a:xfrm>
            <a:off x="0" y="0"/>
            <a:ext cx="6858000" cy="559584"/>
          </a:xfrm>
          <a:prstGeom prst="rect">
            <a:avLst/>
          </a:prstGeom>
          <a:solidFill>
            <a:srgbClr val="66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EF71149-CD5D-4C44-9105-0D6B96D3FD37}"/>
              </a:ext>
            </a:extLst>
          </p:cNvPr>
          <p:cNvSpPr txBox="1">
            <a:spLocks/>
          </p:cNvSpPr>
          <p:nvPr/>
        </p:nvSpPr>
        <p:spPr>
          <a:xfrm>
            <a:off x="395311" y="137900"/>
            <a:ext cx="9269597" cy="366375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5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有料サービス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4577E6-79FA-4980-ABF9-98C2814B962C}"/>
              </a:ext>
            </a:extLst>
          </p:cNvPr>
          <p:cNvSpPr txBox="1"/>
          <p:nvPr/>
        </p:nvSpPr>
        <p:spPr>
          <a:xfrm>
            <a:off x="446827" y="842829"/>
            <a:ext cx="641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求人プラン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C82C772-EB19-40AB-81CA-25B002CF8F35}"/>
              </a:ext>
            </a:extLst>
          </p:cNvPr>
          <p:cNvSpPr txBox="1"/>
          <p:nvPr/>
        </p:nvSpPr>
        <p:spPr>
          <a:xfrm>
            <a:off x="640010" y="1198384"/>
            <a:ext cx="6217990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・一行広告　単発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30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€ 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/ 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半月　　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5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回掲載で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1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回無料　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150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€回数券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・年間プラン　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360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€　１年間好きなときにＯＮ・ＯＦＦ可能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・年間プラン ＋ 特集１回（職場インタビュー）　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800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€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3E49BE7-8340-48A7-9302-A2E83244B7F2}"/>
              </a:ext>
            </a:extLst>
          </p:cNvPr>
          <p:cNvSpPr txBox="1"/>
          <p:nvPr/>
        </p:nvSpPr>
        <p:spPr>
          <a:xfrm>
            <a:off x="446827" y="1987965"/>
            <a:ext cx="641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プレスリリース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991A6D7-85E4-412B-BD31-92E6E7D4478B}"/>
              </a:ext>
            </a:extLst>
          </p:cNvPr>
          <p:cNvSpPr txBox="1"/>
          <p:nvPr/>
        </p:nvSpPr>
        <p:spPr>
          <a:xfrm>
            <a:off x="640010" y="2343520"/>
            <a:ext cx="6217990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他社価格例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１掲載につき 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300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€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/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月何回でも 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800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€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/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執筆オプション 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300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€　程度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資料ＰＤＦ１ダウンロードにつき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500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円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A370255-FD28-4F34-A05C-F5A80D3D2A90}"/>
              </a:ext>
            </a:extLst>
          </p:cNvPr>
          <p:cNvSpPr txBox="1"/>
          <p:nvPr/>
        </p:nvSpPr>
        <p:spPr>
          <a:xfrm>
            <a:off x="446827" y="3107464"/>
            <a:ext cx="641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月額○○€　有料コンテンツ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E74C97B-6401-4DA1-8C04-699A2B26E316}"/>
              </a:ext>
            </a:extLst>
          </p:cNvPr>
          <p:cNvSpPr txBox="1"/>
          <p:nvPr/>
        </p:nvSpPr>
        <p:spPr>
          <a:xfrm>
            <a:off x="640010" y="3463019"/>
            <a:ext cx="621799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・毎月プチギフトが受け取れる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・イベントに参加が出来る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・会員限定の記事が読める </a:t>
            </a:r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⇒ 月１回　ＰＤＦニュースマガジンなど</a:t>
            </a:r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・会員限定の掲示板に投稿が出来る（</a:t>
            </a:r>
            <a:r>
              <a:rPr lang="en-US" altLang="ja-JP" sz="1150" b="1" dirty="0" err="1">
                <a:latin typeface="+mn-ea"/>
                <a:cs typeface="メイリオ" panose="020B0604030504040204" pitchFamily="50" charset="-128"/>
              </a:rPr>
              <a:t>mixi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的な場所） 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　掲示板 ⇒ パリ留学生</a:t>
            </a:r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　パリに住みたい！</a:t>
            </a:r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　日仏カップルの悩み</a:t>
            </a:r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　フランスで日本人として生きる　など</a:t>
            </a:r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・オンラインサロン</a:t>
            </a:r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00CF324-2D2A-464B-BB31-F7C59561C57D}"/>
              </a:ext>
            </a:extLst>
          </p:cNvPr>
          <p:cNvSpPr txBox="1"/>
          <p:nvPr/>
        </p:nvSpPr>
        <p:spPr>
          <a:xfrm>
            <a:off x="640010" y="5492784"/>
            <a:ext cx="621799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課題 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– 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継続的請求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</a:t>
            </a:r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無料トライアル⇒有料会員へ　スムーズな移行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</a:t>
            </a:r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ストライプ等の定期支払い機能を使用し、ユーザーはストレス無く継続的に支払う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会員からの声を拾う仕組み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</a:t>
            </a:r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会員がどの様な要望があり、不満を抱えているか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　資料ＤＬページやイベント応募ページなどにアンケートフォームを設置</a:t>
            </a:r>
            <a:endParaRPr lang="en-US" altLang="ja-JP" sz="1150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</a:t>
            </a:r>
            <a:r>
              <a:rPr lang="ja-JP" altLang="en-US" sz="1150" dirty="0">
                <a:latin typeface="+mn-ea"/>
                <a:cs typeface="メイリオ" panose="020B0604030504040204" pitchFamily="50" charset="-128"/>
              </a:rPr>
              <a:t>声を提供してくれた人にプレゼントや１ヶ月無料などの特典を与える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5187439-3C3D-4ECB-A181-8F30DDB41EC3}"/>
              </a:ext>
            </a:extLst>
          </p:cNvPr>
          <p:cNvSpPr txBox="1"/>
          <p:nvPr/>
        </p:nvSpPr>
        <p:spPr>
          <a:xfrm>
            <a:off x="446827" y="7223926"/>
            <a:ext cx="641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優先順位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743A5FF-F479-44C2-ABFB-B249A8B60111}"/>
              </a:ext>
            </a:extLst>
          </p:cNvPr>
          <p:cNvSpPr txBox="1"/>
          <p:nvPr/>
        </p:nvSpPr>
        <p:spPr>
          <a:xfrm>
            <a:off x="640010" y="7579481"/>
            <a:ext cx="621799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1.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ライターを集め、定期的な記事の執筆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⇒ </a:t>
            </a:r>
            <a:r>
              <a:rPr lang="en-US" altLang="ja-JP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PV</a:t>
            </a:r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を更に増やし、記事広告・バナー広告の価値を上げる</a:t>
            </a:r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2.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求人プランの打ち出し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⇒ 一行広告や求人ページのシステムを整備し、事業者に売り込みを行なう</a:t>
            </a:r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u="sng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物件情報アナウンス</a:t>
            </a:r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はどのサイトでも人気が高く</a:t>
            </a:r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dirty="0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ヒット数をかせぐため無料で掲載を受け付ける。</a:t>
            </a:r>
            <a:endParaRPr lang="en-US" altLang="ja-JP" sz="1150" dirty="0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7215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248424-FD9E-4DA7-BB36-CDB46C2DA96F}"/>
              </a:ext>
            </a:extLst>
          </p:cNvPr>
          <p:cNvSpPr/>
          <p:nvPr/>
        </p:nvSpPr>
        <p:spPr>
          <a:xfrm>
            <a:off x="0" y="0"/>
            <a:ext cx="6858000" cy="559584"/>
          </a:xfrm>
          <a:prstGeom prst="rect">
            <a:avLst/>
          </a:prstGeom>
          <a:solidFill>
            <a:srgbClr val="66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EF71149-CD5D-4C44-9105-0D6B96D3FD37}"/>
              </a:ext>
            </a:extLst>
          </p:cNvPr>
          <p:cNvSpPr txBox="1">
            <a:spLocks/>
          </p:cNvSpPr>
          <p:nvPr/>
        </p:nvSpPr>
        <p:spPr>
          <a:xfrm>
            <a:off x="395312" y="137900"/>
            <a:ext cx="6288122" cy="42168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950" b="1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4577E6-79FA-4980-ABF9-98C2814B962C}"/>
              </a:ext>
            </a:extLst>
          </p:cNvPr>
          <p:cNvSpPr txBox="1"/>
          <p:nvPr/>
        </p:nvSpPr>
        <p:spPr>
          <a:xfrm>
            <a:off x="446827" y="1987965"/>
            <a:ext cx="641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ＳＥＯ強化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C82C772-EB19-40AB-81CA-25B002CF8F35}"/>
              </a:ext>
            </a:extLst>
          </p:cNvPr>
          <p:cNvSpPr txBox="1"/>
          <p:nvPr/>
        </p:nvSpPr>
        <p:spPr>
          <a:xfrm>
            <a:off x="640010" y="2343520"/>
            <a:ext cx="6217990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・構造、タイトル、見出しを精査し検索に引っかかるページ作成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・ユーザーが抱える課題や悩み、問題を解決、満足させるコンテンツ作り</a:t>
            </a: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・画像・引用への細かなタグの挿入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3E49BE7-8340-48A7-9302-A2E83244B7F2}"/>
              </a:ext>
            </a:extLst>
          </p:cNvPr>
          <p:cNvSpPr txBox="1"/>
          <p:nvPr/>
        </p:nvSpPr>
        <p:spPr>
          <a:xfrm>
            <a:off x="446827" y="1051912"/>
            <a:ext cx="641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ターゲットの確定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991A6D7-85E4-412B-BD31-92E6E7D4478B}"/>
              </a:ext>
            </a:extLst>
          </p:cNvPr>
          <p:cNvSpPr txBox="1"/>
          <p:nvPr/>
        </p:nvSpPr>
        <p:spPr>
          <a:xfrm>
            <a:off x="640010" y="1407467"/>
            <a:ext cx="621799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・ペルソナの設定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・ＳＮＳまたはインタビュー・オリエン形式でユーザーの意見を集める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7C479ED-2B0E-46E5-A192-419BC8ED7C4F}"/>
              </a:ext>
            </a:extLst>
          </p:cNvPr>
          <p:cNvSpPr txBox="1"/>
          <p:nvPr/>
        </p:nvSpPr>
        <p:spPr>
          <a:xfrm>
            <a:off x="446827" y="3098644"/>
            <a:ext cx="641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広告収入の強化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0338A9A-E913-4C32-9BC8-DFC27B7DD7B8}"/>
              </a:ext>
            </a:extLst>
          </p:cNvPr>
          <p:cNvSpPr txBox="1"/>
          <p:nvPr/>
        </p:nvSpPr>
        <p:spPr>
          <a:xfrm>
            <a:off x="640010" y="3454199"/>
            <a:ext cx="6217990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・アフリエイト広告導入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・ネイティブアドを増やす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→「座談会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×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飲料メーカー」など　イベント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×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クライアントの企画を開催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実際のイベントで試してもらい、その様子を記事にする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・ランディングページ制作・掲載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328793B2-FD0D-408B-B1DF-B62BC38F659E}"/>
              </a:ext>
            </a:extLst>
          </p:cNvPr>
          <p:cNvSpPr txBox="1">
            <a:spLocks/>
          </p:cNvSpPr>
          <p:nvPr/>
        </p:nvSpPr>
        <p:spPr>
          <a:xfrm>
            <a:off x="395311" y="137900"/>
            <a:ext cx="6462689" cy="316513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5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必須事項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4FD9FC0-2002-406F-8B5C-65D1F62EFFDC}"/>
              </a:ext>
            </a:extLst>
          </p:cNvPr>
          <p:cNvSpPr txBox="1"/>
          <p:nvPr/>
        </p:nvSpPr>
        <p:spPr>
          <a:xfrm>
            <a:off x="446827" y="4564571"/>
            <a:ext cx="641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コンテンツ力・いかに読ませるか </a:t>
            </a:r>
            <a:r>
              <a:rPr lang="en-US" altLang="ja-JP" sz="1600" b="1" dirty="0">
                <a:latin typeface="+mn-ea"/>
                <a:cs typeface="メイリオ" panose="020B0604030504040204" pitchFamily="50" charset="-128"/>
              </a:rPr>
              <a:t>/ </a:t>
            </a:r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回遊させるか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44D0E05-AC59-4F2A-AF72-D47FFAD2385B}"/>
              </a:ext>
            </a:extLst>
          </p:cNvPr>
          <p:cNvSpPr txBox="1"/>
          <p:nvPr/>
        </p:nvSpPr>
        <p:spPr>
          <a:xfrm>
            <a:off x="640010" y="4920126"/>
            <a:ext cx="6217990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・流入してきたときに目をひくキャッチコピー、ビジュアル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・日本人が思う狙ったパリらしさも散りばめる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→パリの生活を深堀、美容、グルメ など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37F3F51-FCC8-4FFF-8E01-E77E8FB9DFDD}"/>
              </a:ext>
            </a:extLst>
          </p:cNvPr>
          <p:cNvCxnSpPr/>
          <p:nvPr/>
        </p:nvCxnSpPr>
        <p:spPr>
          <a:xfrm>
            <a:off x="590135" y="7338036"/>
            <a:ext cx="56277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5090E4E-AD9D-4F35-95BB-CFD7634426C9}"/>
              </a:ext>
            </a:extLst>
          </p:cNvPr>
          <p:cNvSpPr txBox="1"/>
          <p:nvPr/>
        </p:nvSpPr>
        <p:spPr>
          <a:xfrm>
            <a:off x="446827" y="7660521"/>
            <a:ext cx="6411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更新頻度を上げる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721FE75-6B80-4BBD-8646-DC13CEF6E21F}"/>
              </a:ext>
            </a:extLst>
          </p:cNvPr>
          <p:cNvSpPr txBox="1"/>
          <p:nvPr/>
        </p:nvSpPr>
        <p:spPr>
          <a:xfrm>
            <a:off x="640010" y="8016076"/>
            <a:ext cx="621799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・大小問わず、毎週２記事の発信を習慣化させる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１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. 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パリの小さなもの　（編集部通信）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２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. 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スイーツレポート　など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公開スケジュールの設定、厳守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1A61892-A8BD-4CAE-8675-900B88B90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36" y="5802272"/>
            <a:ext cx="1845425" cy="123028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D08B8F9-D4FC-43FB-85E1-2923725FC7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172" y="5785271"/>
            <a:ext cx="1847269" cy="1230281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02918F2A-C476-42C0-B8B3-BBB0B7BD58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052" y="5791302"/>
            <a:ext cx="1845425" cy="122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70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248424-FD9E-4DA7-BB36-CDB46C2DA96F}"/>
              </a:ext>
            </a:extLst>
          </p:cNvPr>
          <p:cNvSpPr/>
          <p:nvPr/>
        </p:nvSpPr>
        <p:spPr>
          <a:xfrm>
            <a:off x="0" y="0"/>
            <a:ext cx="6858000" cy="559584"/>
          </a:xfrm>
          <a:prstGeom prst="rect">
            <a:avLst/>
          </a:prstGeom>
          <a:solidFill>
            <a:srgbClr val="66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EF71149-CD5D-4C44-9105-0D6B96D3FD37}"/>
              </a:ext>
            </a:extLst>
          </p:cNvPr>
          <p:cNvSpPr txBox="1">
            <a:spLocks/>
          </p:cNvSpPr>
          <p:nvPr/>
        </p:nvSpPr>
        <p:spPr>
          <a:xfrm>
            <a:off x="395312" y="137900"/>
            <a:ext cx="6288122" cy="42168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950" b="1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4577E6-79FA-4980-ABF9-98C2814B962C}"/>
              </a:ext>
            </a:extLst>
          </p:cNvPr>
          <p:cNvSpPr txBox="1"/>
          <p:nvPr/>
        </p:nvSpPr>
        <p:spPr>
          <a:xfrm>
            <a:off x="2054717" y="2479380"/>
            <a:ext cx="4803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 先輩インタビュー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991A6D7-85E4-412B-BD31-92E6E7D4478B}"/>
              </a:ext>
            </a:extLst>
          </p:cNvPr>
          <p:cNvSpPr txBox="1"/>
          <p:nvPr/>
        </p:nvSpPr>
        <p:spPr>
          <a:xfrm>
            <a:off x="2054717" y="1444250"/>
            <a:ext cx="480328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・単なる求人募集欄ではなく、会社の魅力を伝える。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・仕事を探している人には、この企業で働きたいと思わせ、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そうでない人たちには企業サービスを</a:t>
            </a:r>
            <a:br>
              <a:rPr lang="en-US" altLang="ja-JP" sz="1150" b="1" dirty="0">
                <a:latin typeface="+mn-ea"/>
                <a:cs typeface="メイリオ" panose="020B0604030504040204" pitchFamily="50" charset="-128"/>
              </a:rPr>
            </a:b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知ってもらう手助けをする。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328793B2-FD0D-408B-B1DF-B62BC38F659E}"/>
              </a:ext>
            </a:extLst>
          </p:cNvPr>
          <p:cNvSpPr txBox="1">
            <a:spLocks/>
          </p:cNvSpPr>
          <p:nvPr/>
        </p:nvSpPr>
        <p:spPr>
          <a:xfrm>
            <a:off x="395311" y="137900"/>
            <a:ext cx="6462689" cy="316513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5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コンテンツアイディア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988958A-DAEE-4726-92B8-612F126E75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16" r="26876" b="55838"/>
          <a:stretch/>
        </p:blipFill>
        <p:spPr>
          <a:xfrm>
            <a:off x="535727" y="668200"/>
            <a:ext cx="1293073" cy="3162112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6FA4FD9-F895-4A07-A9D2-C7D433BC46D7}"/>
              </a:ext>
            </a:extLst>
          </p:cNvPr>
          <p:cNvSpPr txBox="1"/>
          <p:nvPr/>
        </p:nvSpPr>
        <p:spPr>
          <a:xfrm>
            <a:off x="2054717" y="1034148"/>
            <a:ext cx="4803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 求人用企業インタビュー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BB666D0-E566-4E43-812D-974AB1C5A2D1}"/>
              </a:ext>
            </a:extLst>
          </p:cNvPr>
          <p:cNvSpPr txBox="1"/>
          <p:nvPr/>
        </p:nvSpPr>
        <p:spPr>
          <a:xfrm>
            <a:off x="2054717" y="2890516"/>
            <a:ext cx="480328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・フランスで働いている“先輩”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フランスで勉強している“先輩”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　フランスで子育てしている“先輩”に話を聞く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・事前にユーザーからの質問も募集し、参加型にする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6E6C47B-D01C-4C5C-A055-7C493696F2AA}"/>
              </a:ext>
            </a:extLst>
          </p:cNvPr>
          <p:cNvSpPr txBox="1"/>
          <p:nvPr/>
        </p:nvSpPr>
        <p:spPr>
          <a:xfrm>
            <a:off x="502142" y="5461244"/>
            <a:ext cx="5184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+mn-ea"/>
                <a:cs typeface="メイリオ" panose="020B0604030504040204" pitchFamily="50" charset="-128"/>
              </a:rPr>
              <a:t>1</a:t>
            </a:r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日・３日・１週間　パリ観光のモデルコースをご紹介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2779E49-2862-4FD6-98F9-A49E1CB8BD80}"/>
              </a:ext>
            </a:extLst>
          </p:cNvPr>
          <p:cNvSpPr/>
          <p:nvPr/>
        </p:nvSpPr>
        <p:spPr>
          <a:xfrm>
            <a:off x="0" y="6214482"/>
            <a:ext cx="6858000" cy="559584"/>
          </a:xfrm>
          <a:prstGeom prst="rect">
            <a:avLst/>
          </a:prstGeom>
          <a:solidFill>
            <a:srgbClr val="66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ACCF444C-19EB-47C9-AAAE-E60E6CC23650}"/>
              </a:ext>
            </a:extLst>
          </p:cNvPr>
          <p:cNvSpPr txBox="1">
            <a:spLocks/>
          </p:cNvSpPr>
          <p:nvPr/>
        </p:nvSpPr>
        <p:spPr>
          <a:xfrm>
            <a:off x="395311" y="6352382"/>
            <a:ext cx="6462689" cy="316513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95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ペルソナ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7AA40D8-3478-444D-B793-2FCFAA404925}"/>
              </a:ext>
            </a:extLst>
          </p:cNvPr>
          <p:cNvSpPr txBox="1"/>
          <p:nvPr/>
        </p:nvSpPr>
        <p:spPr>
          <a:xfrm>
            <a:off x="395311" y="6942796"/>
            <a:ext cx="6107089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日本から閲覧しているユーザー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28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歳　女性　（二十代後半～三十代後半）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・会社員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・独身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・フランスに憧れがあり、いつかは短期でフランスに住んでみたいと思っている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・カフェ巡り、パン屋巡り、おいしいものを食べることが最高の幸せ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・週１でネットショッピングをしている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98C560D-75A9-43D5-B909-180BE9058985}"/>
              </a:ext>
            </a:extLst>
          </p:cNvPr>
          <p:cNvSpPr txBox="1"/>
          <p:nvPr/>
        </p:nvSpPr>
        <p:spPr>
          <a:xfrm>
            <a:off x="395311" y="8539368"/>
            <a:ext cx="6107089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フランスから閲覧しているユーザー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</a:t>
            </a:r>
            <a:r>
              <a:rPr lang="en-US" altLang="ja-JP" sz="1150" b="1" dirty="0">
                <a:latin typeface="+mn-ea"/>
                <a:cs typeface="メイリオ" panose="020B0604030504040204" pitchFamily="50" charset="-128"/>
              </a:rPr>
              <a:t>38</a:t>
            </a:r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歳　女性　（二十代後半～三十代後半）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・２人の子供を持つ母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・仕事を持っている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・賢く、確かな情報を求めている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7D99AB9-D126-4FFA-BC0D-FD3EE5C7CCAA}"/>
              </a:ext>
            </a:extLst>
          </p:cNvPr>
          <p:cNvSpPr txBox="1"/>
          <p:nvPr/>
        </p:nvSpPr>
        <p:spPr>
          <a:xfrm>
            <a:off x="502142" y="4075719"/>
            <a:ext cx="5184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cs typeface="メイリオ" panose="020B0604030504040204" pitchFamily="50" charset="-128"/>
              </a:rPr>
              <a:t>子育て相談室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50B90A0-F835-4FFE-AB6E-3E09E4DF8ACD}"/>
              </a:ext>
            </a:extLst>
          </p:cNvPr>
          <p:cNvSpPr txBox="1"/>
          <p:nvPr/>
        </p:nvSpPr>
        <p:spPr>
          <a:xfrm>
            <a:off x="496850" y="4425472"/>
            <a:ext cx="480328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・教育、健康など　プロフェッショナルな人たちに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ユーザーの疑問をコラム形式で答えてもらう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150" b="1" dirty="0">
                <a:latin typeface="+mn-ea"/>
                <a:cs typeface="メイリオ" panose="020B0604030504040204" pitchFamily="50" charset="-128"/>
              </a:rPr>
              <a:t>テーマについては、エトワ編集部が決めて依頼をする。</a:t>
            </a:r>
            <a:endParaRPr lang="en-US" altLang="ja-JP" sz="1150" b="1" dirty="0">
              <a:latin typeface="+mn-ea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7330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1163</TotalTime>
  <Words>503</Words>
  <Application>Microsoft Office PowerPoint</Application>
  <PresentationFormat>A4 210 x 297 mm</PresentationFormat>
  <Paragraphs>129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Masami KOBAYASHI</dc:creator>
  <cp:lastModifiedBy>Masami KOBAYASHI</cp:lastModifiedBy>
  <cp:revision>36</cp:revision>
  <cp:lastPrinted>2019-08-30T10:07:46Z</cp:lastPrinted>
  <dcterms:created xsi:type="dcterms:W3CDTF">2019-05-17T13:36:12Z</dcterms:created>
  <dcterms:modified xsi:type="dcterms:W3CDTF">2019-08-30T11:57:57Z</dcterms:modified>
</cp:coreProperties>
</file>